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notesMasterIdLst>
    <p:notesMasterId r:id="rId38"/>
  </p:notesMasterIdLst>
  <p:sldIdLst>
    <p:sldId id="395" r:id="rId2"/>
    <p:sldId id="396" r:id="rId3"/>
    <p:sldId id="397" r:id="rId4"/>
    <p:sldId id="398" r:id="rId5"/>
    <p:sldId id="399" r:id="rId6"/>
    <p:sldId id="400" r:id="rId7"/>
    <p:sldId id="401" r:id="rId8"/>
    <p:sldId id="402" r:id="rId9"/>
    <p:sldId id="404" r:id="rId10"/>
    <p:sldId id="405" r:id="rId11"/>
    <p:sldId id="406" r:id="rId12"/>
    <p:sldId id="407" r:id="rId13"/>
    <p:sldId id="430" r:id="rId14"/>
    <p:sldId id="408" r:id="rId15"/>
    <p:sldId id="409" r:id="rId16"/>
    <p:sldId id="410" r:id="rId17"/>
    <p:sldId id="411" r:id="rId18"/>
    <p:sldId id="412" r:id="rId19"/>
    <p:sldId id="413" r:id="rId20"/>
    <p:sldId id="431" r:id="rId21"/>
    <p:sldId id="414" r:id="rId22"/>
    <p:sldId id="415" r:id="rId23"/>
    <p:sldId id="416" r:id="rId24"/>
    <p:sldId id="417" r:id="rId25"/>
    <p:sldId id="418" r:id="rId26"/>
    <p:sldId id="419" r:id="rId27"/>
    <p:sldId id="420" r:id="rId28"/>
    <p:sldId id="421" r:id="rId29"/>
    <p:sldId id="422" r:id="rId30"/>
    <p:sldId id="423" r:id="rId31"/>
    <p:sldId id="424" r:id="rId32"/>
    <p:sldId id="425" r:id="rId33"/>
    <p:sldId id="426" r:id="rId34"/>
    <p:sldId id="427" r:id="rId35"/>
    <p:sldId id="428" r:id="rId36"/>
    <p:sldId id="429" r:id="rId3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391" autoAdjust="0"/>
    <p:restoredTop sz="80653" autoAdjust="0"/>
  </p:normalViewPr>
  <p:slideViewPr>
    <p:cSldViewPr snapToGrid="0" snapToObjects="1">
      <p:cViewPr varScale="1">
        <p:scale>
          <a:sx n="79" d="100"/>
          <a:sy n="79" d="100"/>
        </p:scale>
        <p:origin x="1549" y="37"/>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D7689A8-9A01-479B-9E35-2B801F812023}" type="datetimeFigureOut">
              <a:rPr lang="en-US" smtClean="0"/>
              <a:t>12/24/2016</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0AE91E87-B0EA-47A8-BB84-8E41BB246BAD}" type="slidenum">
              <a:rPr lang="en-US" smtClean="0"/>
              <a:t>‹#›</a:t>
            </a:fld>
            <a:endParaRPr lang="en-US"/>
          </a:p>
        </p:txBody>
      </p:sp>
    </p:spTree>
    <p:extLst>
      <p:ext uri="{BB962C8B-B14F-4D97-AF65-F5344CB8AC3E}">
        <p14:creationId xmlns:p14="http://schemas.microsoft.com/office/powerpoint/2010/main" val="4636201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E91E87-B0EA-47A8-BB84-8E41BB246BAD}" type="slidenum">
              <a:rPr lang="en-US" smtClean="0"/>
              <a:t>3</a:t>
            </a:fld>
            <a:endParaRPr lang="en-US"/>
          </a:p>
        </p:txBody>
      </p:sp>
    </p:spTree>
    <p:extLst>
      <p:ext uri="{BB962C8B-B14F-4D97-AF65-F5344CB8AC3E}">
        <p14:creationId xmlns:p14="http://schemas.microsoft.com/office/powerpoint/2010/main" val="40866799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E91E87-B0EA-47A8-BB84-8E41BB246BAD}" type="slidenum">
              <a:rPr lang="en-US" smtClean="0"/>
              <a:t>23</a:t>
            </a:fld>
            <a:endParaRPr lang="en-US"/>
          </a:p>
        </p:txBody>
      </p:sp>
    </p:spTree>
    <p:extLst>
      <p:ext uri="{BB962C8B-B14F-4D97-AF65-F5344CB8AC3E}">
        <p14:creationId xmlns:p14="http://schemas.microsoft.com/office/powerpoint/2010/main" val="3169651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E91E87-B0EA-47A8-BB84-8E41BB246BAD}" type="slidenum">
              <a:rPr lang="en-US" smtClean="0"/>
              <a:t>24</a:t>
            </a:fld>
            <a:endParaRPr lang="en-US"/>
          </a:p>
        </p:txBody>
      </p:sp>
    </p:spTree>
    <p:extLst>
      <p:ext uri="{BB962C8B-B14F-4D97-AF65-F5344CB8AC3E}">
        <p14:creationId xmlns:p14="http://schemas.microsoft.com/office/powerpoint/2010/main" val="24556436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E91E87-B0EA-47A8-BB84-8E41BB246BAD}" type="slidenum">
              <a:rPr lang="en-US" smtClean="0"/>
              <a:t>7</a:t>
            </a:fld>
            <a:endParaRPr lang="en-US"/>
          </a:p>
        </p:txBody>
      </p:sp>
    </p:spTree>
    <p:extLst>
      <p:ext uri="{BB962C8B-B14F-4D97-AF65-F5344CB8AC3E}">
        <p14:creationId xmlns:p14="http://schemas.microsoft.com/office/powerpoint/2010/main" val="20183892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E91E87-B0EA-47A8-BB84-8E41BB246BAD}" type="slidenum">
              <a:rPr lang="en-US" smtClean="0"/>
              <a:t>8</a:t>
            </a:fld>
            <a:endParaRPr lang="en-US"/>
          </a:p>
        </p:txBody>
      </p:sp>
    </p:spTree>
    <p:extLst>
      <p:ext uri="{BB962C8B-B14F-4D97-AF65-F5344CB8AC3E}">
        <p14:creationId xmlns:p14="http://schemas.microsoft.com/office/powerpoint/2010/main" val="18581531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E91E87-B0EA-47A8-BB84-8E41BB246BAD}" type="slidenum">
              <a:rPr lang="en-US" smtClean="0"/>
              <a:t>9</a:t>
            </a:fld>
            <a:endParaRPr lang="en-US"/>
          </a:p>
        </p:txBody>
      </p:sp>
    </p:spTree>
    <p:extLst>
      <p:ext uri="{BB962C8B-B14F-4D97-AF65-F5344CB8AC3E}">
        <p14:creationId xmlns:p14="http://schemas.microsoft.com/office/powerpoint/2010/main" val="15296304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E91E87-B0EA-47A8-BB84-8E41BB246BAD}" type="slidenum">
              <a:rPr lang="en-US" smtClean="0"/>
              <a:t>10</a:t>
            </a:fld>
            <a:endParaRPr lang="en-US"/>
          </a:p>
        </p:txBody>
      </p:sp>
    </p:spTree>
    <p:extLst>
      <p:ext uri="{BB962C8B-B14F-4D97-AF65-F5344CB8AC3E}">
        <p14:creationId xmlns:p14="http://schemas.microsoft.com/office/powerpoint/2010/main" val="39996250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E91E87-B0EA-47A8-BB84-8E41BB246BAD}" type="slidenum">
              <a:rPr lang="en-US" smtClean="0"/>
              <a:t>14</a:t>
            </a:fld>
            <a:endParaRPr lang="en-US"/>
          </a:p>
        </p:txBody>
      </p:sp>
    </p:spTree>
    <p:extLst>
      <p:ext uri="{BB962C8B-B14F-4D97-AF65-F5344CB8AC3E}">
        <p14:creationId xmlns:p14="http://schemas.microsoft.com/office/powerpoint/2010/main" val="40268613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E91E87-B0EA-47A8-BB84-8E41BB246BAD}" type="slidenum">
              <a:rPr lang="en-US" smtClean="0"/>
              <a:t>16</a:t>
            </a:fld>
            <a:endParaRPr lang="en-US"/>
          </a:p>
        </p:txBody>
      </p:sp>
    </p:spTree>
    <p:extLst>
      <p:ext uri="{BB962C8B-B14F-4D97-AF65-F5344CB8AC3E}">
        <p14:creationId xmlns:p14="http://schemas.microsoft.com/office/powerpoint/2010/main" val="109667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E91E87-B0EA-47A8-BB84-8E41BB246BAD}" type="slidenum">
              <a:rPr lang="en-US" smtClean="0"/>
              <a:t>20</a:t>
            </a:fld>
            <a:endParaRPr lang="en-US"/>
          </a:p>
        </p:txBody>
      </p:sp>
    </p:spTree>
    <p:extLst>
      <p:ext uri="{BB962C8B-B14F-4D97-AF65-F5344CB8AC3E}">
        <p14:creationId xmlns:p14="http://schemas.microsoft.com/office/powerpoint/2010/main" val="7559620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E91E87-B0EA-47A8-BB84-8E41BB246BAD}" type="slidenum">
              <a:rPr lang="en-US" smtClean="0"/>
              <a:t>22</a:t>
            </a:fld>
            <a:endParaRPr lang="en-US"/>
          </a:p>
        </p:txBody>
      </p:sp>
    </p:spTree>
    <p:extLst>
      <p:ext uri="{BB962C8B-B14F-4D97-AF65-F5344CB8AC3E}">
        <p14:creationId xmlns:p14="http://schemas.microsoft.com/office/powerpoint/2010/main" val="3057592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38115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3F82209B-F145-4B79-9FB5-E01471061370}" type="slidenum">
              <a:rPr lang="en-US" smtClean="0"/>
              <a:pPr>
                <a:defRPr/>
              </a:pPr>
              <a:t>‹#›</a:t>
            </a:fld>
            <a:endParaRPr lang="en-US"/>
          </a:p>
        </p:txBody>
      </p:sp>
    </p:spTree>
    <p:extLst>
      <p:ext uri="{BB962C8B-B14F-4D97-AF65-F5344CB8AC3E}">
        <p14:creationId xmlns:p14="http://schemas.microsoft.com/office/powerpoint/2010/main" val="1118938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1F28849-E328-4987-98FA-0331CCA7059C}" type="slidenum">
              <a:rPr lang="en-US" smtClean="0"/>
              <a:pPr>
                <a:defRPr/>
              </a:pPr>
              <a:t>‹#›</a:t>
            </a:fld>
            <a:endParaRPr lang="en-US"/>
          </a:p>
        </p:txBody>
      </p:sp>
    </p:spTree>
    <p:extLst>
      <p:ext uri="{BB962C8B-B14F-4D97-AF65-F5344CB8AC3E}">
        <p14:creationId xmlns:p14="http://schemas.microsoft.com/office/powerpoint/2010/main" val="3306733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p:cNvSpPr>
            <a:spLocks noGrp="1"/>
          </p:cNvSpPr>
          <p:nvPr>
            <p:ph type="dt" sz="half" idx="10"/>
          </p:nvPr>
        </p:nvSpPr>
        <p:spPr/>
        <p:txBody>
          <a:bodyPr/>
          <a:lstStyle/>
          <a:p>
            <a:pPr>
              <a:defRPr/>
            </a:pPr>
            <a:endParaRPr lang="en-US"/>
          </a:p>
        </p:txBody>
      </p:sp>
      <p:sp>
        <p:nvSpPr>
          <p:cNvPr id="11" name="Footer Placeholder 10"/>
          <p:cNvSpPr>
            <a:spLocks noGrp="1"/>
          </p:cNvSpPr>
          <p:nvPr>
            <p:ph type="ftr" sz="quarter" idx="11"/>
          </p:nvPr>
        </p:nvSpPr>
        <p:spPr/>
        <p:txBody>
          <a:bodyPr/>
          <a:lstStyle/>
          <a:p>
            <a:pPr>
              <a:defRPr/>
            </a:pPr>
            <a:r>
              <a:rPr lang="en-US"/>
              <a:t>wwwRevelationAndCreation.com</a:t>
            </a:r>
            <a:endParaRPr lang="en-US" dirty="0"/>
          </a:p>
        </p:txBody>
      </p:sp>
      <p:sp>
        <p:nvSpPr>
          <p:cNvPr id="12" name="Slide Number Placeholder 11"/>
          <p:cNvSpPr>
            <a:spLocks noGrp="1"/>
          </p:cNvSpPr>
          <p:nvPr>
            <p:ph type="sldNum" sz="quarter" idx="12"/>
          </p:nvPr>
        </p:nvSpPr>
        <p:spPr/>
        <p:txBody>
          <a:bodyPr/>
          <a:lstStyle/>
          <a:p>
            <a:pPr>
              <a:defRPr/>
            </a:pPr>
            <a:fld id="{7F17B5E7-2D3C-4978-A547-E518B210E8A3}" type="slidenum">
              <a:rPr lang="en-US" smtClean="0"/>
              <a:pPr>
                <a:defRPr/>
              </a:pPr>
              <a:t>‹#›</a:t>
            </a:fld>
            <a:endParaRPr lang="en-US"/>
          </a:p>
        </p:txBody>
      </p:sp>
    </p:spTree>
    <p:extLst>
      <p:ext uri="{BB962C8B-B14F-4D97-AF65-F5344CB8AC3E}">
        <p14:creationId xmlns:p14="http://schemas.microsoft.com/office/powerpoint/2010/main" val="2541763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r>
              <a:rPr lang="en-US"/>
              <a:t>wwwRevelationAndCreation.com</a:t>
            </a:r>
            <a:endParaRPr lang="en-US" dirty="0"/>
          </a:p>
        </p:txBody>
      </p:sp>
      <p:sp>
        <p:nvSpPr>
          <p:cNvPr id="9" name="Slide Number Placeholder 8"/>
          <p:cNvSpPr>
            <a:spLocks noGrp="1"/>
          </p:cNvSpPr>
          <p:nvPr>
            <p:ph type="sldNum" sz="quarter" idx="12"/>
          </p:nvPr>
        </p:nvSpPr>
        <p:spPr/>
        <p:txBody>
          <a:bodyPr/>
          <a:lstStyle/>
          <a:p>
            <a:pPr>
              <a:defRPr/>
            </a:pPr>
            <a:fld id="{7F17B5E7-2D3C-4978-A547-E518B210E8A3}" type="slidenum">
              <a:rPr lang="en-US" smtClean="0"/>
              <a:pPr>
                <a:defRPr/>
              </a:pPr>
              <a:t>‹#›</a:t>
            </a:fld>
            <a:endParaRPr lang="en-US"/>
          </a:p>
        </p:txBody>
      </p:sp>
    </p:spTree>
    <p:extLst>
      <p:ext uri="{BB962C8B-B14F-4D97-AF65-F5344CB8AC3E}">
        <p14:creationId xmlns:p14="http://schemas.microsoft.com/office/powerpoint/2010/main" val="2770395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3"/>
          </p:nvPr>
        </p:nvSpPr>
        <p:spPr>
          <a:xfrm>
            <a:off x="1042416" y="2313432"/>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p:cNvSpPr>
            <a:spLocks noGrp="1"/>
          </p:cNvSpPr>
          <p:nvPr>
            <p:ph type="dt" sz="half" idx="15"/>
          </p:nvPr>
        </p:nvSpPr>
        <p:spPr/>
        <p:txBody>
          <a:bodyPr/>
          <a:lstStyle/>
          <a:p>
            <a:pPr>
              <a:defRPr/>
            </a:pPr>
            <a:endParaRPr lang="en-US"/>
          </a:p>
        </p:txBody>
      </p:sp>
      <p:sp>
        <p:nvSpPr>
          <p:cNvPr id="4" name="Footer Placeholder 3"/>
          <p:cNvSpPr>
            <a:spLocks noGrp="1"/>
          </p:cNvSpPr>
          <p:nvPr>
            <p:ph type="ftr" sz="quarter" idx="16"/>
          </p:nvPr>
        </p:nvSpPr>
        <p:spPr/>
        <p:txBody>
          <a:bodyPr/>
          <a:lstStyle/>
          <a:p>
            <a:pPr>
              <a:defRPr/>
            </a:pPr>
            <a:r>
              <a:rPr lang="en-US"/>
              <a:t>wwwRevelationAndCreation.com</a:t>
            </a:r>
            <a:endParaRPr lang="en-US" dirty="0"/>
          </a:p>
        </p:txBody>
      </p:sp>
      <p:sp>
        <p:nvSpPr>
          <p:cNvPr id="8" name="Slide Number Placeholder 7"/>
          <p:cNvSpPr>
            <a:spLocks noGrp="1"/>
          </p:cNvSpPr>
          <p:nvPr>
            <p:ph type="sldNum" sz="quarter" idx="17"/>
          </p:nvPr>
        </p:nvSpPr>
        <p:spPr/>
        <p:txBody>
          <a:bodyPr/>
          <a:lstStyle/>
          <a:p>
            <a:pPr>
              <a:defRPr/>
            </a:pPr>
            <a:fld id="{7F17B5E7-2D3C-4978-A547-E518B210E8A3}" type="slidenum">
              <a:rPr lang="en-US" smtClean="0"/>
              <a:pPr>
                <a:defRPr/>
              </a:pPr>
              <a:t>‹#›</a:t>
            </a:fld>
            <a:endParaRPr lang="en-US"/>
          </a:p>
        </p:txBody>
      </p:sp>
    </p:spTree>
    <p:extLst>
      <p:ext uri="{BB962C8B-B14F-4D97-AF65-F5344CB8AC3E}">
        <p14:creationId xmlns:p14="http://schemas.microsoft.com/office/powerpoint/2010/main" val="824628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p:cNvSpPr>
            <a:spLocks noGrp="1"/>
          </p:cNvSpPr>
          <p:nvPr>
            <p:ph type="dt" sz="half" idx="10"/>
          </p:nvPr>
        </p:nvSpPr>
        <p:spPr/>
        <p:txBody>
          <a:bodyPr/>
          <a:lstStyle/>
          <a:p>
            <a:pPr>
              <a:defRPr/>
            </a:pPr>
            <a:endParaRPr lang="en-US"/>
          </a:p>
        </p:txBody>
      </p:sp>
      <p:sp>
        <p:nvSpPr>
          <p:cNvPr id="11" name="Footer Placeholder 10"/>
          <p:cNvSpPr>
            <a:spLocks noGrp="1"/>
          </p:cNvSpPr>
          <p:nvPr>
            <p:ph type="ftr" sz="quarter" idx="11"/>
          </p:nvPr>
        </p:nvSpPr>
        <p:spPr/>
        <p:txBody>
          <a:bodyPr/>
          <a:lstStyle/>
          <a:p>
            <a:pPr>
              <a:defRPr/>
            </a:pPr>
            <a:r>
              <a:rPr lang="en-US"/>
              <a:t>wwwRevelationAndCreation.com</a:t>
            </a:r>
            <a:endParaRPr lang="en-US" dirty="0"/>
          </a:p>
        </p:txBody>
      </p:sp>
      <p:sp>
        <p:nvSpPr>
          <p:cNvPr id="12" name="Slide Number Placeholder 11"/>
          <p:cNvSpPr>
            <a:spLocks noGrp="1"/>
          </p:cNvSpPr>
          <p:nvPr>
            <p:ph type="sldNum" sz="quarter" idx="12"/>
          </p:nvPr>
        </p:nvSpPr>
        <p:spPr/>
        <p:txBody>
          <a:bodyPr/>
          <a:lstStyle/>
          <a:p>
            <a:pPr>
              <a:defRPr/>
            </a:pPr>
            <a:fld id="{7F17B5E7-2D3C-4978-A547-E518B210E8A3}" type="slidenum">
              <a:rPr lang="en-US" smtClean="0"/>
              <a:pPr>
                <a:defRPr/>
              </a:pPr>
              <a:t>‹#›</a:t>
            </a:fld>
            <a:endParaRPr lang="en-US"/>
          </a:p>
        </p:txBody>
      </p:sp>
    </p:spTree>
    <p:extLst>
      <p:ext uri="{BB962C8B-B14F-4D97-AF65-F5344CB8AC3E}">
        <p14:creationId xmlns:p14="http://schemas.microsoft.com/office/powerpoint/2010/main" val="1062551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Date Placeholder 5"/>
          <p:cNvSpPr>
            <a:spLocks noGrp="1"/>
          </p:cNvSpPr>
          <p:nvPr>
            <p:ph type="dt" sz="half" idx="10"/>
          </p:nvPr>
        </p:nvSpPr>
        <p:spPr/>
        <p:txBody>
          <a:bodyPr/>
          <a:lstStyle/>
          <a:p>
            <a:pPr>
              <a:defRPr/>
            </a:pPr>
            <a:endParaRPr lang="en-US"/>
          </a:p>
        </p:txBody>
      </p:sp>
      <p:sp>
        <p:nvSpPr>
          <p:cNvPr id="7" name="Footer Placeholder 6"/>
          <p:cNvSpPr>
            <a:spLocks noGrp="1"/>
          </p:cNvSpPr>
          <p:nvPr>
            <p:ph type="ftr" sz="quarter" idx="11"/>
          </p:nvPr>
        </p:nvSpPr>
        <p:spPr/>
        <p:txBody>
          <a:bodyPr/>
          <a:lstStyle/>
          <a:p>
            <a:pPr>
              <a:defRPr/>
            </a:pPr>
            <a:r>
              <a:rPr lang="en-US"/>
              <a:t>wwwRevelationAndCreation.com</a:t>
            </a:r>
            <a:endParaRPr lang="en-US" dirty="0"/>
          </a:p>
        </p:txBody>
      </p:sp>
      <p:sp>
        <p:nvSpPr>
          <p:cNvPr id="8" name="Slide Number Placeholder 7"/>
          <p:cNvSpPr>
            <a:spLocks noGrp="1"/>
          </p:cNvSpPr>
          <p:nvPr>
            <p:ph type="sldNum" sz="quarter" idx="12"/>
          </p:nvPr>
        </p:nvSpPr>
        <p:spPr/>
        <p:txBody>
          <a:bodyPr/>
          <a:lstStyle/>
          <a:p>
            <a:pPr>
              <a:defRPr/>
            </a:pPr>
            <a:fld id="{7F17B5E7-2D3C-4978-A547-E518B210E8A3}" type="slidenum">
              <a:rPr lang="en-US" smtClean="0"/>
              <a:pPr>
                <a:defRPr/>
              </a:pPr>
              <a:t>‹#›</a:t>
            </a:fld>
            <a:endParaRPr lang="en-US"/>
          </a:p>
        </p:txBody>
      </p:sp>
    </p:spTree>
    <p:extLst>
      <p:ext uri="{BB962C8B-B14F-4D97-AF65-F5344CB8AC3E}">
        <p14:creationId xmlns:p14="http://schemas.microsoft.com/office/powerpoint/2010/main" val="1176252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6D02A709-3463-4AC5-80B5-4FCBD8846BBC}" type="slidenum">
              <a:rPr lang="en-US" smtClean="0"/>
              <a:pPr>
                <a:defRPr/>
              </a:pPr>
              <a:t>‹#›</a:t>
            </a:fld>
            <a:endParaRPr lang="en-US"/>
          </a:p>
        </p:txBody>
      </p:sp>
    </p:spTree>
    <p:extLst>
      <p:ext uri="{BB962C8B-B14F-4D97-AF65-F5344CB8AC3E}">
        <p14:creationId xmlns:p14="http://schemas.microsoft.com/office/powerpoint/2010/main" val="3616792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7396A8E-337F-42D4-B253-DCC22BE2C793}" type="slidenum">
              <a:rPr lang="en-US" smtClean="0"/>
              <a:pPr>
                <a:defRPr/>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a:t>Click to edit Master title style</a:t>
            </a:r>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30409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a:t>Click to edit Master title style</a:t>
            </a:r>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FB9FBCE2-7BDA-40CC-BC65-2EC0A390AEE6}" type="slidenum">
              <a:rPr lang="en-US" smtClean="0"/>
              <a:pPr>
                <a:defRPr/>
              </a:pPr>
              <a:t>‹#›</a:t>
            </a:fld>
            <a:endParaRPr lang="en-US"/>
          </a:p>
        </p:txBody>
      </p:sp>
    </p:spTree>
    <p:extLst>
      <p:ext uri="{BB962C8B-B14F-4D97-AF65-F5344CB8AC3E}">
        <p14:creationId xmlns:p14="http://schemas.microsoft.com/office/powerpoint/2010/main" val="2503294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pPr>
              <a:defRPr/>
            </a:pPr>
            <a:endParaRPr lang="en-US"/>
          </a:p>
        </p:txBody>
      </p:sp>
      <p:sp>
        <p:nvSpPr>
          <p:cNvPr id="5" name="Footer Placeholder 4"/>
          <p:cNvSpPr>
            <a:spLocks noGrp="1"/>
          </p:cNvSpPr>
          <p:nvPr>
            <p:ph type="ftr" sz="quarter" idx="3"/>
          </p:nvPr>
        </p:nvSpPr>
        <p:spPr>
          <a:xfrm>
            <a:off x="4728851" y="6150162"/>
            <a:ext cx="3502152" cy="365125"/>
          </a:xfrm>
          <a:prstGeom prst="rect">
            <a:avLst/>
          </a:prstGeom>
        </p:spPr>
        <p:txBody>
          <a:bodyPr vert="horz" lIns="91440" tIns="45720" rIns="91440" bIns="45720" rtlCol="0" anchor="ctr"/>
          <a:lstStyle>
            <a:lvl1pPr algn="r">
              <a:defRPr sz="1200">
                <a:solidFill>
                  <a:schemeClr val="accent1"/>
                </a:solidFill>
              </a:defRPr>
            </a:lvl1pPr>
          </a:lstStyle>
          <a:p>
            <a:pPr>
              <a:defRPr/>
            </a:pPr>
            <a:r>
              <a:rPr lang="en-US" dirty="0"/>
              <a:t>wwwRevelationAndCreation.com</a:t>
            </a: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pPr>
              <a:defRPr/>
            </a:pPr>
            <a:fld id="{7F17B5E7-2D3C-4978-A547-E518B210E8A3}" type="slidenum">
              <a:rPr lang="en-US" smtClean="0"/>
              <a:pPr>
                <a:defRPr/>
              </a:pPr>
              <a:t>‹#›</a:t>
            </a:fld>
            <a:endParaRPr lang="en-US"/>
          </a:p>
        </p:txBody>
      </p:sp>
    </p:spTree>
    <p:extLst>
      <p:ext uri="{BB962C8B-B14F-4D97-AF65-F5344CB8AC3E}">
        <p14:creationId xmlns:p14="http://schemas.microsoft.com/office/powerpoint/2010/main" val="1973986292"/>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hf hdr="0" dt="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microsoft.com/office/2007/relationships/hdphoto" Target="../media/hdphoto1.wdp"/></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Ref idx="1003">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81000" y="914400"/>
            <a:ext cx="3657600" cy="3581400"/>
          </a:xfrm>
        </p:spPr>
        <p:txBody>
          <a:bodyPr/>
          <a:lstStyle/>
          <a:p>
            <a:pPr algn="ctr" eaLnBrk="1" hangingPunct="1"/>
            <a:r>
              <a:rPr lang="en-US" dirty="0"/>
              <a:t>Revelation 22:6-21</a:t>
            </a:r>
          </a:p>
        </p:txBody>
      </p:sp>
      <p:sp>
        <p:nvSpPr>
          <p:cNvPr id="2051" name="Rectangle 3"/>
          <p:cNvSpPr>
            <a:spLocks noGrp="1" noChangeArrowheads="1"/>
          </p:cNvSpPr>
          <p:nvPr>
            <p:ph type="subTitle" idx="1"/>
          </p:nvPr>
        </p:nvSpPr>
        <p:spPr/>
        <p:txBody>
          <a:bodyPr/>
          <a:lstStyle/>
          <a:p>
            <a:pPr eaLnBrk="1" hangingPunct="1"/>
            <a:r>
              <a:rPr lang="en-US"/>
              <a:t>FINAL WARNINGS &amp; EXHORTATIONS</a:t>
            </a:r>
          </a:p>
        </p:txBody>
      </p:sp>
    </p:spTree>
    <p:extLst>
      <p:ext uri="{BB962C8B-B14F-4D97-AF65-F5344CB8AC3E}">
        <p14:creationId xmlns:p14="http://schemas.microsoft.com/office/powerpoint/2010/main" val="3222951012"/>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900">
        <p14:glitt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1000"/>
                                        <p:tgtEl>
                                          <p:spTgt spid="2050"/>
                                        </p:tgtEl>
                                      </p:cBhvr>
                                    </p:animEffect>
                                    <p:anim calcmode="lin" valueType="num">
                                      <p:cBhvr>
                                        <p:cTn id="8" dur="1000" fill="hold"/>
                                        <p:tgtEl>
                                          <p:spTgt spid="2050"/>
                                        </p:tgtEl>
                                        <p:attrNameLst>
                                          <p:attrName>ppt_x</p:attrName>
                                        </p:attrNameLst>
                                      </p:cBhvr>
                                      <p:tavLst>
                                        <p:tav tm="0">
                                          <p:val>
                                            <p:strVal val="#ppt_x"/>
                                          </p:val>
                                        </p:tav>
                                        <p:tav tm="100000">
                                          <p:val>
                                            <p:strVal val="#ppt_x"/>
                                          </p:val>
                                        </p:tav>
                                      </p:tavLst>
                                    </p:anim>
                                    <p:anim calcmode="lin" valueType="num">
                                      <p:cBhvr>
                                        <p:cTn id="9" dur="1000" fill="hold"/>
                                        <p:tgtEl>
                                          <p:spTgt spid="2050"/>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2" presetClass="entr" presetSubtype="1" fill="hold" grpId="0" nodeType="afterEffect">
                                  <p:stCondLst>
                                    <p:cond delay="0"/>
                                  </p:stCondLst>
                                  <p:childTnLst>
                                    <p:set>
                                      <p:cBhvr>
                                        <p:cTn id="12" dur="1" fill="hold">
                                          <p:stCondLst>
                                            <p:cond delay="0"/>
                                          </p:stCondLst>
                                        </p:cTn>
                                        <p:tgtEl>
                                          <p:spTgt spid="2051">
                                            <p:txEl>
                                              <p:pRg st="0" end="0"/>
                                            </p:txEl>
                                          </p:spTgt>
                                        </p:tgtEl>
                                        <p:attrNameLst>
                                          <p:attrName>style.visibility</p:attrName>
                                        </p:attrNameLst>
                                      </p:cBhvr>
                                      <p:to>
                                        <p:strVal val="visible"/>
                                      </p:to>
                                    </p:set>
                                    <p:anim calcmode="lin" valueType="num">
                                      <p:cBhvr additive="base">
                                        <p:cTn id="13" dur="500" fill="hold">
                                          <p:stCondLst>
                                            <p:cond delay="0"/>
                                          </p:stCondLst>
                                        </p:cTn>
                                        <p:tgtEl>
                                          <p:spTgt spid="205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stCondLst>
                                            <p:cond delay="0"/>
                                          </p:stCondLst>
                                        </p:cTn>
                                        <p:tgtEl>
                                          <p:spTgt spid="2051">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1" grpId="0" build="p" rev="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2"/>
          <p:cNvSpPr>
            <a:spLocks noGrp="1" noChangeArrowheads="1"/>
          </p:cNvSpPr>
          <p:nvPr>
            <p:ph type="title"/>
          </p:nvPr>
        </p:nvSpPr>
        <p:spPr/>
        <p:txBody>
          <a:bodyPr/>
          <a:lstStyle/>
          <a:p>
            <a:pPr eaLnBrk="1" hangingPunct="1"/>
            <a:r>
              <a:rPr lang="en-US"/>
              <a:t>REVELATION 22:11</a:t>
            </a:r>
          </a:p>
        </p:txBody>
      </p:sp>
      <p:sp>
        <p:nvSpPr>
          <p:cNvPr id="13317" name="Rectangle 3"/>
          <p:cNvSpPr>
            <a:spLocks noGrp="1" noChangeArrowheads="1"/>
          </p:cNvSpPr>
          <p:nvPr>
            <p:ph idx="1"/>
          </p:nvPr>
        </p:nvSpPr>
        <p:spPr>
          <a:xfrm>
            <a:off x="1043492" y="2323652"/>
            <a:ext cx="6777317" cy="3893633"/>
          </a:xfrm>
        </p:spPr>
        <p:txBody>
          <a:bodyPr>
            <a:normAutofit lnSpcReduction="10000"/>
          </a:bodyPr>
          <a:lstStyle/>
          <a:p>
            <a:pPr eaLnBrk="1" hangingPunct="1"/>
            <a:r>
              <a:rPr lang="en-US" sz="2800" dirty="0"/>
              <a:t>NOT A </a:t>
            </a:r>
            <a:r>
              <a:rPr lang="en-US" sz="2800" u="sng" dirty="0"/>
              <a:t>COMMAND</a:t>
            </a:r>
            <a:r>
              <a:rPr lang="en-US" sz="2800" dirty="0"/>
              <a:t> FOR THOSE WHO ARE REBELLIOUS TO REMAIN REBELLIOUS</a:t>
            </a:r>
          </a:p>
          <a:p>
            <a:pPr lvl="1" eaLnBrk="1" hangingPunct="1"/>
            <a:r>
              <a:rPr lang="en-US" sz="2400" dirty="0"/>
              <a:t>God doesn’t encourage evil</a:t>
            </a:r>
          </a:p>
          <a:p>
            <a:pPr lvl="1" eaLnBrk="1" hangingPunct="1"/>
            <a:r>
              <a:rPr lang="en-US" sz="2400" dirty="0"/>
              <a:t>If people haven’t changed by now, they will not</a:t>
            </a:r>
          </a:p>
          <a:p>
            <a:pPr lvl="2"/>
            <a:r>
              <a:rPr lang="en-US" sz="2400" dirty="0"/>
              <a:t>Warning is against the hardening effects of sin</a:t>
            </a:r>
          </a:p>
          <a:p>
            <a:pPr lvl="2"/>
            <a:r>
              <a:rPr lang="en-US" sz="2400" dirty="0"/>
              <a:t>The unjust will remain unjust and the filthy will remain filthy</a:t>
            </a:r>
          </a:p>
        </p:txBody>
      </p:sp>
      <p:sp>
        <p:nvSpPr>
          <p:cNvPr id="13315" name="Slide Number Placeholder 5"/>
          <p:cNvSpPr>
            <a:spLocks noGrp="1"/>
          </p:cNvSpPr>
          <p:nvPr>
            <p:ph type="sldNum" sz="quarter" idx="12"/>
          </p:nvPr>
        </p:nvSpPr>
        <p:spPr>
          <a:xfrm>
            <a:off x="4649096" y="224491"/>
            <a:ext cx="1332156"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7AC61F65-6E4E-4DDF-9B6B-54FC67EE5A22}" type="slidenum">
              <a:rPr kumimoji="0" lang="en-US" sz="1200" b="0" i="0" u="none" strike="noStrike" kern="1200" cap="none" spc="0" normalizeH="0" baseline="0" noProof="0">
                <a:ln>
                  <a:noFill/>
                </a:ln>
                <a:solidFill>
                  <a:prstClr val="white"/>
                </a:solidFill>
                <a:effectLst/>
                <a:uLnTx/>
                <a:uFillTx/>
                <a:latin typeface="Arial"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dirty="0">
              <a:ln>
                <a:noFill/>
              </a:ln>
              <a:solidFill>
                <a:prstClr val="white"/>
              </a:solidFill>
              <a:effectLst/>
              <a:uLnTx/>
              <a:uFillTx/>
              <a:latin typeface="Arial" charset="0"/>
              <a:ea typeface="+mn-ea"/>
              <a:cs typeface="+mn-cs"/>
            </a:endParaRPr>
          </a:p>
        </p:txBody>
      </p:sp>
    </p:spTree>
    <p:extLst>
      <p:ext uri="{BB962C8B-B14F-4D97-AF65-F5344CB8AC3E}">
        <p14:creationId xmlns:p14="http://schemas.microsoft.com/office/powerpoint/2010/main" val="120289400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animEffect transition="in" filter="wipe(left)">
                                      <p:cBhvr>
                                        <p:cTn id="7" dur="500"/>
                                        <p:tgtEl>
                                          <p:spTgt spid="1331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13317">
                                            <p:txEl>
                                              <p:pRg st="1" end="1"/>
                                            </p:txEl>
                                          </p:spTgt>
                                        </p:tgtEl>
                                        <p:attrNameLst>
                                          <p:attrName>style.visibility</p:attrName>
                                        </p:attrNameLst>
                                      </p:cBhvr>
                                      <p:to>
                                        <p:strVal val="visible"/>
                                      </p:to>
                                    </p:set>
                                    <p:animEffect transition="in" filter="wipe(right)">
                                      <p:cBhvr>
                                        <p:cTn id="12" dur="500"/>
                                        <p:tgtEl>
                                          <p:spTgt spid="1331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nodeType="clickEffect">
                                  <p:stCondLst>
                                    <p:cond delay="0"/>
                                  </p:stCondLst>
                                  <p:childTnLst>
                                    <p:set>
                                      <p:cBhvr>
                                        <p:cTn id="16" dur="1" fill="hold">
                                          <p:stCondLst>
                                            <p:cond delay="0"/>
                                          </p:stCondLst>
                                        </p:cTn>
                                        <p:tgtEl>
                                          <p:spTgt spid="13317">
                                            <p:txEl>
                                              <p:pRg st="2" end="2"/>
                                            </p:txEl>
                                          </p:spTgt>
                                        </p:tgtEl>
                                        <p:attrNameLst>
                                          <p:attrName>style.visibility</p:attrName>
                                        </p:attrNameLst>
                                      </p:cBhvr>
                                      <p:to>
                                        <p:strVal val="visible"/>
                                      </p:to>
                                    </p:set>
                                    <p:animEffect transition="in" filter="wipe(right)">
                                      <p:cBhvr>
                                        <p:cTn id="17" dur="500"/>
                                        <p:tgtEl>
                                          <p:spTgt spid="1331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nodeType="clickEffect">
                                  <p:stCondLst>
                                    <p:cond delay="0"/>
                                  </p:stCondLst>
                                  <p:childTnLst>
                                    <p:set>
                                      <p:cBhvr>
                                        <p:cTn id="21" dur="1" fill="hold">
                                          <p:stCondLst>
                                            <p:cond delay="0"/>
                                          </p:stCondLst>
                                        </p:cTn>
                                        <p:tgtEl>
                                          <p:spTgt spid="13317">
                                            <p:txEl>
                                              <p:pRg st="3" end="3"/>
                                            </p:txEl>
                                          </p:spTgt>
                                        </p:tgtEl>
                                        <p:attrNameLst>
                                          <p:attrName>style.visibility</p:attrName>
                                        </p:attrNameLst>
                                      </p:cBhvr>
                                      <p:to>
                                        <p:strVal val="visible"/>
                                      </p:to>
                                    </p:set>
                                    <p:animEffect transition="in" filter="wipe(right)">
                                      <p:cBhvr>
                                        <p:cTn id="22" dur="500"/>
                                        <p:tgtEl>
                                          <p:spTgt spid="13317">
                                            <p:txEl>
                                              <p:pRg st="3" end="3"/>
                                            </p:txEl>
                                          </p:spTgt>
                                        </p:tgtEl>
                                      </p:cBhvr>
                                    </p:animEffect>
                                  </p:childTnLst>
                                </p:cTn>
                              </p:par>
                              <p:par>
                                <p:cTn id="23" presetID="22" presetClass="entr" presetSubtype="2" fill="hold" nodeType="withEffect">
                                  <p:stCondLst>
                                    <p:cond delay="0"/>
                                  </p:stCondLst>
                                  <p:childTnLst>
                                    <p:set>
                                      <p:cBhvr>
                                        <p:cTn id="24" dur="1" fill="hold">
                                          <p:stCondLst>
                                            <p:cond delay="0"/>
                                          </p:stCondLst>
                                        </p:cTn>
                                        <p:tgtEl>
                                          <p:spTgt spid="13317">
                                            <p:txEl>
                                              <p:pRg st="4" end="4"/>
                                            </p:txEl>
                                          </p:spTgt>
                                        </p:tgtEl>
                                        <p:attrNameLst>
                                          <p:attrName>style.visibility</p:attrName>
                                        </p:attrNameLst>
                                      </p:cBhvr>
                                      <p:to>
                                        <p:strVal val="visible"/>
                                      </p:to>
                                    </p:set>
                                    <p:animEffect transition="in" filter="wipe(right)">
                                      <p:cBhvr>
                                        <p:cTn id="25" dur="500"/>
                                        <p:tgtEl>
                                          <p:spTgt spid="1331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2"/>
          <p:cNvSpPr>
            <a:spLocks noGrp="1" noChangeArrowheads="1"/>
          </p:cNvSpPr>
          <p:nvPr>
            <p:ph type="title"/>
          </p:nvPr>
        </p:nvSpPr>
        <p:spPr/>
        <p:txBody>
          <a:bodyPr/>
          <a:lstStyle/>
          <a:p>
            <a:pPr eaLnBrk="1" hangingPunct="1"/>
            <a:r>
              <a:rPr lang="en-US"/>
              <a:t>REVELATION 22:11</a:t>
            </a:r>
          </a:p>
        </p:txBody>
      </p:sp>
      <p:sp>
        <p:nvSpPr>
          <p:cNvPr id="14341" name="Rectangle 3"/>
          <p:cNvSpPr>
            <a:spLocks noGrp="1" noChangeArrowheads="1"/>
          </p:cNvSpPr>
          <p:nvPr>
            <p:ph idx="1"/>
          </p:nvPr>
        </p:nvSpPr>
        <p:spPr/>
        <p:txBody>
          <a:bodyPr>
            <a:normAutofit fontScale="92500" lnSpcReduction="20000"/>
          </a:bodyPr>
          <a:lstStyle/>
          <a:p>
            <a:pPr eaLnBrk="1" hangingPunct="1">
              <a:lnSpc>
                <a:spcPct val="90000"/>
              </a:lnSpc>
            </a:pPr>
            <a:r>
              <a:rPr lang="en-US" sz="2800" b="1" dirty="0"/>
              <a:t>EZEKIEL 3:27</a:t>
            </a:r>
            <a:r>
              <a:rPr lang="en-US" sz="2800" dirty="0"/>
              <a:t>, “But when I speak with you, I will open your mouth, and you shall say to them, ‘Thus says the Lord GOD.’ He who hears, let him hear; and he who refuses, let him refuse; for they are a rebellious house.”</a:t>
            </a:r>
          </a:p>
          <a:p>
            <a:pPr eaLnBrk="1" hangingPunct="1">
              <a:lnSpc>
                <a:spcPct val="90000"/>
              </a:lnSpc>
            </a:pPr>
            <a:r>
              <a:rPr lang="en-US" sz="2800" b="1" dirty="0"/>
              <a:t>DANIEL 12:10</a:t>
            </a:r>
            <a:r>
              <a:rPr lang="en-US" sz="2800" dirty="0"/>
              <a:t>, “Many shall be purified, made white, and refined, but the wicked shall do wickedly; and none of the wicked shall understand, but the wise shall understand.”</a:t>
            </a:r>
          </a:p>
        </p:txBody>
      </p:sp>
      <p:sp>
        <p:nvSpPr>
          <p:cNvPr id="14338" name="Footer Placeholder 4"/>
          <p:cNvSpPr>
            <a:spLocks noGrp="1"/>
          </p:cNvSpPr>
          <p:nvPr>
            <p:ph type="ftr" sz="quarter" idx="11"/>
          </p:nvPr>
        </p:nvSpPr>
        <p:spPr>
          <a:xfrm>
            <a:off x="4641448" y="5852160"/>
            <a:ext cx="3502152"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14339" name="Slide Number Placeholder 5"/>
          <p:cNvSpPr>
            <a:spLocks noGrp="1"/>
          </p:cNvSpPr>
          <p:nvPr>
            <p:ph type="sldNum" sz="quarter" idx="12"/>
          </p:nvPr>
        </p:nvSpPr>
        <p:spPr>
          <a:xfrm>
            <a:off x="4649096" y="224491"/>
            <a:ext cx="1332156"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F9027B03-FDFA-42E4-9138-7875562CB367}" type="slidenum">
              <a:rPr kumimoji="0" lang="en-US" sz="1200" b="0" i="0" u="none" strike="noStrike" kern="1200" cap="none" spc="0" normalizeH="0" baseline="0" noProof="0">
                <a:ln>
                  <a:noFill/>
                </a:ln>
                <a:solidFill>
                  <a:prstClr val="white"/>
                </a:solidFill>
                <a:effectLst/>
                <a:uLnTx/>
                <a:uFillTx/>
                <a:latin typeface="Arial"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dirty="0">
              <a:ln>
                <a:noFill/>
              </a:ln>
              <a:solidFill>
                <a:prstClr val="white"/>
              </a:solidFill>
              <a:effectLst/>
              <a:uLnTx/>
              <a:uFillTx/>
              <a:latin typeface="Arial" charset="0"/>
              <a:ea typeface="+mn-ea"/>
              <a:cs typeface="+mn-cs"/>
            </a:endParaRPr>
          </a:p>
        </p:txBody>
      </p:sp>
    </p:spTree>
    <p:extLst>
      <p:ext uri="{BB962C8B-B14F-4D97-AF65-F5344CB8AC3E}">
        <p14:creationId xmlns:p14="http://schemas.microsoft.com/office/powerpoint/2010/main" val="1292787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a:xfrm>
            <a:off x="457200" y="304800"/>
            <a:ext cx="7024744" cy="1143000"/>
          </a:xfrm>
        </p:spPr>
        <p:txBody>
          <a:bodyPr/>
          <a:lstStyle/>
          <a:p>
            <a:pPr eaLnBrk="1" hangingPunct="1"/>
            <a:r>
              <a:rPr lang="en-US" dirty="0"/>
              <a:t>REVELATION 22:12, 13</a:t>
            </a:r>
          </a:p>
        </p:txBody>
      </p:sp>
      <p:sp>
        <p:nvSpPr>
          <p:cNvPr id="19459" name="Rectangle 3"/>
          <p:cNvSpPr>
            <a:spLocks noGrp="1" noChangeArrowheads="1"/>
          </p:cNvSpPr>
          <p:nvPr>
            <p:ph idx="1"/>
          </p:nvPr>
        </p:nvSpPr>
        <p:spPr>
          <a:xfrm>
            <a:off x="1524000" y="1687606"/>
            <a:ext cx="7162800" cy="4408394"/>
          </a:xfrm>
        </p:spPr>
        <p:txBody>
          <a:bodyPr>
            <a:normAutofit/>
          </a:bodyPr>
          <a:lstStyle/>
          <a:p>
            <a:pPr eaLnBrk="1" hangingPunct="1"/>
            <a:r>
              <a:rPr lang="en-US" sz="4000" dirty="0"/>
              <a:t>I AM COMING QUICKLY (22:7, 12, 20)</a:t>
            </a:r>
          </a:p>
          <a:p>
            <a:pPr eaLnBrk="1" hangingPunct="1"/>
            <a:r>
              <a:rPr lang="en-US" sz="4000" dirty="0"/>
              <a:t>REWARD (what is due)</a:t>
            </a:r>
          </a:p>
          <a:p>
            <a:pPr lvl="1" eaLnBrk="1" hangingPunct="1"/>
            <a:r>
              <a:rPr lang="en-US" sz="3600" dirty="0"/>
              <a:t>Given to everyone according to their works (cf. 2 Cor. 5:10)</a:t>
            </a:r>
          </a:p>
        </p:txBody>
      </p:sp>
      <p:sp>
        <p:nvSpPr>
          <p:cNvPr id="15362" name="Footer Placeholder 4"/>
          <p:cNvSpPr>
            <a:spLocks noGrp="1"/>
          </p:cNvSpPr>
          <p:nvPr>
            <p:ph type="ftr" sz="quarter" idx="11"/>
          </p:nvPr>
        </p:nvSpPr>
        <p:spPr>
          <a:xfrm>
            <a:off x="4641448" y="5852160"/>
            <a:ext cx="3502152"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15363" name="Slide Number Placeholder 5"/>
          <p:cNvSpPr>
            <a:spLocks noGrp="1"/>
          </p:cNvSpPr>
          <p:nvPr>
            <p:ph type="sldNum" sz="quarter" idx="12"/>
          </p:nvPr>
        </p:nvSpPr>
        <p:spPr>
          <a:xfrm>
            <a:off x="4649096" y="224491"/>
            <a:ext cx="1332156"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53F423A5-56C9-4BA8-95AE-5069763BBC35}" type="slidenum">
              <a:rPr kumimoji="0" lang="en-US" sz="1200" b="0" i="0" u="none" strike="noStrike" kern="1200" cap="none" spc="0" normalizeH="0" baseline="0" noProof="0">
                <a:ln>
                  <a:noFill/>
                </a:ln>
                <a:solidFill>
                  <a:prstClr val="white"/>
                </a:solidFill>
                <a:effectLst/>
                <a:uLnTx/>
                <a:uFillTx/>
                <a:latin typeface="Arial"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dirty="0">
              <a:ln>
                <a:noFill/>
              </a:ln>
              <a:solidFill>
                <a:prstClr val="white"/>
              </a:solidFill>
              <a:effectLst/>
              <a:uLnTx/>
              <a:uFillTx/>
              <a:latin typeface="Arial" charset="0"/>
              <a:ea typeface="+mn-ea"/>
              <a:cs typeface="+mn-cs"/>
            </a:endParaRPr>
          </a:p>
        </p:txBody>
      </p:sp>
    </p:spTree>
    <p:extLst>
      <p:ext uri="{BB962C8B-B14F-4D97-AF65-F5344CB8AC3E}">
        <p14:creationId xmlns:p14="http://schemas.microsoft.com/office/powerpoint/2010/main" val="4257647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fade">
                                      <p:cBhvr>
                                        <p:cTn id="7" dur="2000"/>
                                        <p:tgtEl>
                                          <p:spTgt spid="194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9459">
                                            <p:txEl>
                                              <p:pRg st="1" end="1"/>
                                            </p:txEl>
                                          </p:spTgt>
                                        </p:tgtEl>
                                        <p:attrNameLst>
                                          <p:attrName>style.visibility</p:attrName>
                                        </p:attrNameLst>
                                      </p:cBhvr>
                                      <p:to>
                                        <p:strVal val="visible"/>
                                      </p:to>
                                    </p:set>
                                    <p:animEffect transition="in" filter="fade">
                                      <p:cBhvr>
                                        <p:cTn id="12" dur="2000"/>
                                        <p:tgtEl>
                                          <p:spTgt spid="19459">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9459">
                                            <p:txEl>
                                              <p:pRg st="2" end="2"/>
                                            </p:txEl>
                                          </p:spTgt>
                                        </p:tgtEl>
                                        <p:attrNameLst>
                                          <p:attrName>style.visibility</p:attrName>
                                        </p:attrNameLst>
                                      </p:cBhvr>
                                      <p:to>
                                        <p:strVal val="visible"/>
                                      </p:to>
                                    </p:set>
                                    <p:animEffect transition="in" filter="fade">
                                      <p:cBhvr>
                                        <p:cTn id="15" dur="2000"/>
                                        <p:tgtEl>
                                          <p:spTgt spid="194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a:xfrm>
            <a:off x="457200" y="304800"/>
            <a:ext cx="7024744" cy="1143000"/>
          </a:xfrm>
        </p:spPr>
        <p:txBody>
          <a:bodyPr/>
          <a:lstStyle/>
          <a:p>
            <a:pPr eaLnBrk="1" hangingPunct="1"/>
            <a:r>
              <a:rPr lang="en-US" dirty="0"/>
              <a:t>REVELATION 22:12, 13</a:t>
            </a:r>
          </a:p>
        </p:txBody>
      </p:sp>
      <p:sp>
        <p:nvSpPr>
          <p:cNvPr id="19459" name="Rectangle 3"/>
          <p:cNvSpPr>
            <a:spLocks noGrp="1" noChangeArrowheads="1"/>
          </p:cNvSpPr>
          <p:nvPr>
            <p:ph idx="1"/>
          </p:nvPr>
        </p:nvSpPr>
        <p:spPr>
          <a:xfrm>
            <a:off x="1524000" y="1687606"/>
            <a:ext cx="7162800" cy="4408394"/>
          </a:xfrm>
        </p:spPr>
        <p:txBody>
          <a:bodyPr>
            <a:normAutofit/>
          </a:bodyPr>
          <a:lstStyle/>
          <a:p>
            <a:pPr eaLnBrk="1" hangingPunct="1"/>
            <a:r>
              <a:rPr lang="en-US" sz="3600" dirty="0"/>
              <a:t>DEITY OF CHRIST (v. 13)</a:t>
            </a:r>
          </a:p>
          <a:p>
            <a:pPr lvl="1" eaLnBrk="1" hangingPunct="1"/>
            <a:r>
              <a:rPr lang="en-US" sz="3200" dirty="0"/>
              <a:t>Reader is to know and appreciate the deity of Jesus</a:t>
            </a:r>
          </a:p>
          <a:p>
            <a:pPr lvl="1" eaLnBrk="1" hangingPunct="1"/>
            <a:r>
              <a:rPr lang="en-US" sz="3200" dirty="0"/>
              <a:t>Express image of God (Heb. 1:3) </a:t>
            </a:r>
          </a:p>
          <a:p>
            <a:pPr lvl="1" eaLnBrk="1" hangingPunct="1"/>
            <a:r>
              <a:rPr lang="en-US" sz="3200" dirty="0"/>
              <a:t>Descriptions used interchangeably of Father and Son (cf. 21:6)</a:t>
            </a:r>
          </a:p>
        </p:txBody>
      </p:sp>
      <p:sp>
        <p:nvSpPr>
          <p:cNvPr id="15362" name="Footer Placeholder 4"/>
          <p:cNvSpPr>
            <a:spLocks noGrp="1"/>
          </p:cNvSpPr>
          <p:nvPr>
            <p:ph type="ftr" sz="quarter" idx="11"/>
          </p:nvPr>
        </p:nvSpPr>
        <p:spPr>
          <a:xfrm>
            <a:off x="4641448" y="5852160"/>
            <a:ext cx="3502152"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15363" name="Slide Number Placeholder 5"/>
          <p:cNvSpPr>
            <a:spLocks noGrp="1"/>
          </p:cNvSpPr>
          <p:nvPr>
            <p:ph type="sldNum" sz="quarter" idx="12"/>
          </p:nvPr>
        </p:nvSpPr>
        <p:spPr>
          <a:xfrm>
            <a:off x="4649096" y="224491"/>
            <a:ext cx="1332156"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53F423A5-56C9-4BA8-95AE-5069763BBC35}" type="slidenum">
              <a:rPr kumimoji="0" lang="en-US" sz="1200" b="0" i="0" u="none" strike="noStrike" kern="1200" cap="none" spc="0" normalizeH="0" baseline="0" noProof="0">
                <a:ln>
                  <a:noFill/>
                </a:ln>
                <a:solidFill>
                  <a:prstClr val="white"/>
                </a:solidFill>
                <a:effectLst/>
                <a:uLnTx/>
                <a:uFillTx/>
                <a:latin typeface="Arial"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dirty="0">
              <a:ln>
                <a:noFill/>
              </a:ln>
              <a:solidFill>
                <a:prstClr val="white"/>
              </a:solidFill>
              <a:effectLst/>
              <a:uLnTx/>
              <a:uFillTx/>
              <a:latin typeface="Arial" charset="0"/>
              <a:ea typeface="+mn-ea"/>
              <a:cs typeface="+mn-cs"/>
            </a:endParaRPr>
          </a:p>
        </p:txBody>
      </p:sp>
    </p:spTree>
    <p:extLst>
      <p:ext uri="{BB962C8B-B14F-4D97-AF65-F5344CB8AC3E}">
        <p14:creationId xmlns:p14="http://schemas.microsoft.com/office/powerpoint/2010/main" val="589214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459">
                                            <p:txEl>
                                              <p:pRg st="1" end="1"/>
                                            </p:txEl>
                                          </p:spTgt>
                                        </p:tgtEl>
                                        <p:attrNameLst>
                                          <p:attrName>style.visibility</p:attrName>
                                        </p:attrNameLst>
                                      </p:cBhvr>
                                      <p:to>
                                        <p:strVal val="visible"/>
                                      </p:to>
                                    </p:set>
                                    <p:animEffect transition="in" filter="fade">
                                      <p:cBhvr>
                                        <p:cTn id="7" dur="500"/>
                                        <p:tgtEl>
                                          <p:spTgt spid="1945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9459">
                                            <p:txEl>
                                              <p:pRg st="2" end="2"/>
                                            </p:txEl>
                                          </p:spTgt>
                                        </p:tgtEl>
                                        <p:attrNameLst>
                                          <p:attrName>style.visibility</p:attrName>
                                        </p:attrNameLst>
                                      </p:cBhvr>
                                      <p:to>
                                        <p:strVal val="visible"/>
                                      </p:to>
                                    </p:set>
                                    <p:animEffect transition="in" filter="fade">
                                      <p:cBhvr>
                                        <p:cTn id="12" dur="500"/>
                                        <p:tgtEl>
                                          <p:spTgt spid="1945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9459">
                                            <p:txEl>
                                              <p:pRg st="3" end="3"/>
                                            </p:txEl>
                                          </p:spTgt>
                                        </p:tgtEl>
                                        <p:attrNameLst>
                                          <p:attrName>style.visibility</p:attrName>
                                        </p:attrNameLst>
                                      </p:cBhvr>
                                      <p:to>
                                        <p:strVal val="visible"/>
                                      </p:to>
                                    </p:set>
                                    <p:animEffect transition="in" filter="fade">
                                      <p:cBhvr>
                                        <p:cTn id="17" dur="500"/>
                                        <p:tgtEl>
                                          <p:spTgt spid="1945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2"/>
          <p:cNvSpPr>
            <a:spLocks noGrp="1" noChangeArrowheads="1"/>
          </p:cNvSpPr>
          <p:nvPr>
            <p:ph type="title"/>
          </p:nvPr>
        </p:nvSpPr>
        <p:spPr>
          <a:xfrm>
            <a:off x="457200" y="304800"/>
            <a:ext cx="7024744" cy="1143000"/>
          </a:xfrm>
        </p:spPr>
        <p:txBody>
          <a:bodyPr/>
          <a:lstStyle/>
          <a:p>
            <a:pPr eaLnBrk="1" hangingPunct="1"/>
            <a:r>
              <a:rPr lang="en-US" dirty="0"/>
              <a:t>REVELATION 22:14</a:t>
            </a:r>
          </a:p>
        </p:txBody>
      </p:sp>
      <p:sp>
        <p:nvSpPr>
          <p:cNvPr id="20483" name="Rectangle 3"/>
          <p:cNvSpPr>
            <a:spLocks noGrp="1" noChangeArrowheads="1"/>
          </p:cNvSpPr>
          <p:nvPr>
            <p:ph idx="1"/>
          </p:nvPr>
        </p:nvSpPr>
        <p:spPr>
          <a:xfrm>
            <a:off x="1295400" y="1600200"/>
            <a:ext cx="7924800" cy="5486400"/>
          </a:xfrm>
        </p:spPr>
        <p:txBody>
          <a:bodyPr>
            <a:normAutofit/>
          </a:bodyPr>
          <a:lstStyle/>
          <a:p>
            <a:pPr marL="68580" indent="0" eaLnBrk="1" hangingPunct="1">
              <a:lnSpc>
                <a:spcPct val="90000"/>
              </a:lnSpc>
              <a:buNone/>
            </a:pPr>
            <a:r>
              <a:rPr lang="en-US" sz="2800" dirty="0"/>
              <a:t>LAST OF THE ‘SEVEN’ BLESSED TRAITS</a:t>
            </a:r>
          </a:p>
          <a:p>
            <a:pPr marL="822960" lvl="1" indent="-457200" eaLnBrk="1" hangingPunct="1">
              <a:lnSpc>
                <a:spcPct val="90000"/>
              </a:lnSpc>
              <a:buFont typeface="+mj-lt"/>
              <a:buAutoNum type="arabicPeriod"/>
            </a:pPr>
            <a:r>
              <a:rPr lang="en-US" sz="2800" b="1" dirty="0"/>
              <a:t>HEARS, READS AND KEEPS </a:t>
            </a:r>
            <a:br>
              <a:rPr lang="en-US" sz="2800" dirty="0"/>
            </a:br>
            <a:r>
              <a:rPr lang="en-US" sz="2800" dirty="0"/>
              <a:t>(1:3; cf. Eph. 3:4; </a:t>
            </a:r>
            <a:r>
              <a:rPr lang="en-US" sz="2800" dirty="0" err="1"/>
              <a:t>Lk</a:t>
            </a:r>
            <a:r>
              <a:rPr lang="en-US" sz="2800" dirty="0"/>
              <a:t>. 11:28)</a:t>
            </a:r>
          </a:p>
          <a:p>
            <a:pPr marL="822960" lvl="1" indent="-457200" eaLnBrk="1" hangingPunct="1">
              <a:lnSpc>
                <a:spcPct val="90000"/>
              </a:lnSpc>
              <a:buFont typeface="+mj-lt"/>
              <a:buAutoNum type="arabicPeriod"/>
            </a:pPr>
            <a:r>
              <a:rPr lang="en-US" sz="2800" b="1" dirty="0"/>
              <a:t>DIES IN THE LORD </a:t>
            </a:r>
            <a:r>
              <a:rPr lang="en-US" sz="2800" dirty="0"/>
              <a:t>(14:13; 2 Thess. 1:3-7)</a:t>
            </a:r>
          </a:p>
          <a:p>
            <a:pPr marL="822960" lvl="1" indent="-457200" eaLnBrk="1" hangingPunct="1">
              <a:lnSpc>
                <a:spcPct val="90000"/>
              </a:lnSpc>
              <a:buFont typeface="+mj-lt"/>
              <a:buAutoNum type="arabicPeriod"/>
            </a:pPr>
            <a:r>
              <a:rPr lang="en-US" sz="2800" b="1" dirty="0"/>
              <a:t>WATCHES </a:t>
            </a:r>
            <a:r>
              <a:rPr lang="en-US" sz="2800" dirty="0"/>
              <a:t>(16:15; Lk. 12:37, 38)</a:t>
            </a:r>
          </a:p>
          <a:p>
            <a:pPr marL="822960" lvl="1" indent="-457200" eaLnBrk="1" hangingPunct="1">
              <a:lnSpc>
                <a:spcPct val="90000"/>
              </a:lnSpc>
              <a:buFont typeface="+mj-lt"/>
              <a:buAutoNum type="arabicPeriod"/>
            </a:pPr>
            <a:r>
              <a:rPr lang="en-US" sz="2800" b="1" dirty="0"/>
              <a:t>CALLED TO MARRIAGE SUPPER </a:t>
            </a:r>
            <a:br>
              <a:rPr lang="en-US" sz="2800" dirty="0"/>
            </a:br>
            <a:r>
              <a:rPr lang="en-US" sz="2800" dirty="0"/>
              <a:t>(19:9; Matt. 22:1-14)</a:t>
            </a:r>
          </a:p>
          <a:p>
            <a:pPr marL="822960" lvl="1" indent="-457200" eaLnBrk="1" hangingPunct="1">
              <a:lnSpc>
                <a:spcPct val="90000"/>
              </a:lnSpc>
              <a:buFont typeface="+mj-lt"/>
              <a:buAutoNum type="arabicPeriod"/>
            </a:pPr>
            <a:r>
              <a:rPr lang="en-US" sz="2800" b="1" dirty="0"/>
              <a:t>IN FIRST RESURRECTION </a:t>
            </a:r>
            <a:r>
              <a:rPr lang="en-US" sz="2800" dirty="0"/>
              <a:t>(20:6)</a:t>
            </a:r>
          </a:p>
          <a:p>
            <a:pPr marL="822960" lvl="1" indent="-457200" eaLnBrk="1" hangingPunct="1">
              <a:lnSpc>
                <a:spcPct val="90000"/>
              </a:lnSpc>
              <a:buFont typeface="+mj-lt"/>
              <a:buAutoNum type="arabicPeriod"/>
            </a:pPr>
            <a:r>
              <a:rPr lang="en-US" sz="2800" b="1" dirty="0"/>
              <a:t>KEEPS THE WORDS </a:t>
            </a:r>
            <a:r>
              <a:rPr lang="en-US" sz="2800" dirty="0"/>
              <a:t>(22:7)</a:t>
            </a:r>
          </a:p>
          <a:p>
            <a:pPr marL="822960" lvl="1" indent="-457200" eaLnBrk="1" hangingPunct="1">
              <a:lnSpc>
                <a:spcPct val="90000"/>
              </a:lnSpc>
              <a:buFont typeface="+mj-lt"/>
              <a:buAutoNum type="arabicPeriod"/>
            </a:pPr>
            <a:r>
              <a:rPr lang="en-US" sz="2800" b="1" dirty="0"/>
              <a:t>DO COMMANDMENTS </a:t>
            </a:r>
            <a:r>
              <a:rPr lang="en-US" sz="2800" dirty="0"/>
              <a:t>(22:14)</a:t>
            </a:r>
          </a:p>
          <a:p>
            <a:pPr lvl="2">
              <a:lnSpc>
                <a:spcPct val="90000"/>
              </a:lnSpc>
            </a:pPr>
            <a:r>
              <a:rPr lang="en-US" sz="2400" dirty="0"/>
              <a:t>Alternate: wash robes</a:t>
            </a:r>
          </a:p>
        </p:txBody>
      </p:sp>
      <p:sp>
        <p:nvSpPr>
          <p:cNvPr id="16386" name="Footer Placeholder 4"/>
          <p:cNvSpPr>
            <a:spLocks noGrp="1"/>
          </p:cNvSpPr>
          <p:nvPr>
            <p:ph type="ftr" sz="quarter" idx="11"/>
          </p:nvPr>
        </p:nvSpPr>
        <p:spPr>
          <a:xfrm>
            <a:off x="4641448" y="5852160"/>
            <a:ext cx="3502152"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16387" name="Slide Number Placeholder 5"/>
          <p:cNvSpPr>
            <a:spLocks noGrp="1"/>
          </p:cNvSpPr>
          <p:nvPr>
            <p:ph type="sldNum" sz="quarter" idx="12"/>
          </p:nvPr>
        </p:nvSpPr>
        <p:spPr>
          <a:xfrm>
            <a:off x="4649096" y="224491"/>
            <a:ext cx="1332156"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ABCF4C25-EF77-4E18-A22C-9D286D2F6CB9}" type="slidenum">
              <a:rPr kumimoji="0" lang="en-US" sz="1200" b="0" i="0" u="none" strike="noStrike" kern="1200" cap="none" spc="0" normalizeH="0" baseline="0" noProof="0">
                <a:ln>
                  <a:noFill/>
                </a:ln>
                <a:solidFill>
                  <a:prstClr val="white"/>
                </a:solidFill>
                <a:effectLst/>
                <a:uLnTx/>
                <a:uFillTx/>
                <a:latin typeface="Arial"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dirty="0">
              <a:ln>
                <a:noFill/>
              </a:ln>
              <a:solidFill>
                <a:prstClr val="white"/>
              </a:solidFill>
              <a:effectLst/>
              <a:uLnTx/>
              <a:uFillTx/>
              <a:latin typeface="Arial" charset="0"/>
              <a:ea typeface="+mn-ea"/>
              <a:cs typeface="+mn-cs"/>
            </a:endParaRPr>
          </a:p>
        </p:txBody>
      </p:sp>
    </p:spTree>
    <p:extLst>
      <p:ext uri="{BB962C8B-B14F-4D97-AF65-F5344CB8AC3E}">
        <p14:creationId xmlns:p14="http://schemas.microsoft.com/office/powerpoint/2010/main" val="41289115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20483">
                                            <p:txEl>
                                              <p:pRg st="1" end="1"/>
                                            </p:txEl>
                                          </p:spTgt>
                                        </p:tgtEl>
                                        <p:attrNameLst>
                                          <p:attrName>style.visibility</p:attrName>
                                        </p:attrNameLst>
                                      </p:cBhvr>
                                      <p:to>
                                        <p:strVal val="visible"/>
                                      </p:to>
                                    </p:set>
                                    <p:animScale>
                                      <p:cBhvr>
                                        <p:cTn id="7" dur="1000" decel="50000" fill="hold">
                                          <p:stCondLst>
                                            <p:cond delay="0"/>
                                          </p:stCondLst>
                                        </p:cTn>
                                        <p:tgtEl>
                                          <p:spTgt spid="2048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0483">
                                            <p:txEl>
                                              <p:pRg st="1" end="1"/>
                                            </p:txEl>
                                          </p:spTgt>
                                        </p:tgtEl>
                                        <p:attrNameLst>
                                          <p:attrName>ppt_x</p:attrName>
                                          <p:attrName>ppt_y</p:attrName>
                                        </p:attrNameLst>
                                      </p:cBhvr>
                                    </p:animMotion>
                                    <p:animEffect transition="in" filter="fade">
                                      <p:cBhvr>
                                        <p:cTn id="9" dur="1000"/>
                                        <p:tgtEl>
                                          <p:spTgt spid="20483">
                                            <p:txEl>
                                              <p:pRg st="1" end="1"/>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20483">
                                            <p:txEl>
                                              <p:pRg st="2" end="2"/>
                                            </p:txEl>
                                          </p:spTgt>
                                        </p:tgtEl>
                                        <p:attrNameLst>
                                          <p:attrName>style.visibility</p:attrName>
                                        </p:attrNameLst>
                                      </p:cBhvr>
                                      <p:to>
                                        <p:strVal val="visible"/>
                                      </p:to>
                                    </p:set>
                                    <p:animScale>
                                      <p:cBhvr>
                                        <p:cTn id="14" dur="1000" decel="50000" fill="hold">
                                          <p:stCondLst>
                                            <p:cond delay="0"/>
                                          </p:stCondLst>
                                        </p:cTn>
                                        <p:tgtEl>
                                          <p:spTgt spid="2048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20483">
                                            <p:txEl>
                                              <p:pRg st="2" end="2"/>
                                            </p:txEl>
                                          </p:spTgt>
                                        </p:tgtEl>
                                        <p:attrNameLst>
                                          <p:attrName>ppt_x</p:attrName>
                                          <p:attrName>ppt_y</p:attrName>
                                        </p:attrNameLst>
                                      </p:cBhvr>
                                    </p:animMotion>
                                    <p:animEffect transition="in" filter="fade">
                                      <p:cBhvr>
                                        <p:cTn id="16" dur="1000"/>
                                        <p:tgtEl>
                                          <p:spTgt spid="20483">
                                            <p:txEl>
                                              <p:pRg st="2" end="2"/>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2" presetClass="entr" presetSubtype="0" fill="hold" grpId="0" nodeType="clickEffect">
                                  <p:stCondLst>
                                    <p:cond delay="0"/>
                                  </p:stCondLst>
                                  <p:childTnLst>
                                    <p:set>
                                      <p:cBhvr>
                                        <p:cTn id="20" dur="1" fill="hold">
                                          <p:stCondLst>
                                            <p:cond delay="0"/>
                                          </p:stCondLst>
                                        </p:cTn>
                                        <p:tgtEl>
                                          <p:spTgt spid="20483">
                                            <p:txEl>
                                              <p:pRg st="3" end="3"/>
                                            </p:txEl>
                                          </p:spTgt>
                                        </p:tgtEl>
                                        <p:attrNameLst>
                                          <p:attrName>style.visibility</p:attrName>
                                        </p:attrNameLst>
                                      </p:cBhvr>
                                      <p:to>
                                        <p:strVal val="visible"/>
                                      </p:to>
                                    </p:set>
                                    <p:animScale>
                                      <p:cBhvr>
                                        <p:cTn id="21" dur="1000" decel="50000" fill="hold">
                                          <p:stCondLst>
                                            <p:cond delay="0"/>
                                          </p:stCondLst>
                                        </p:cTn>
                                        <p:tgtEl>
                                          <p:spTgt spid="20483">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20483">
                                            <p:txEl>
                                              <p:pRg st="3" end="3"/>
                                            </p:txEl>
                                          </p:spTgt>
                                        </p:tgtEl>
                                        <p:attrNameLst>
                                          <p:attrName>ppt_x</p:attrName>
                                          <p:attrName>ppt_y</p:attrName>
                                        </p:attrNameLst>
                                      </p:cBhvr>
                                    </p:animMotion>
                                    <p:animEffect transition="in" filter="fade">
                                      <p:cBhvr>
                                        <p:cTn id="23" dur="1000"/>
                                        <p:tgtEl>
                                          <p:spTgt spid="20483">
                                            <p:txEl>
                                              <p:pRg st="3" end="3"/>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2" presetClass="entr" presetSubtype="0" fill="hold" grpId="0" nodeType="clickEffect">
                                  <p:stCondLst>
                                    <p:cond delay="0"/>
                                  </p:stCondLst>
                                  <p:childTnLst>
                                    <p:set>
                                      <p:cBhvr>
                                        <p:cTn id="27" dur="1" fill="hold">
                                          <p:stCondLst>
                                            <p:cond delay="0"/>
                                          </p:stCondLst>
                                        </p:cTn>
                                        <p:tgtEl>
                                          <p:spTgt spid="20483">
                                            <p:txEl>
                                              <p:pRg st="4" end="4"/>
                                            </p:txEl>
                                          </p:spTgt>
                                        </p:tgtEl>
                                        <p:attrNameLst>
                                          <p:attrName>style.visibility</p:attrName>
                                        </p:attrNameLst>
                                      </p:cBhvr>
                                      <p:to>
                                        <p:strVal val="visible"/>
                                      </p:to>
                                    </p:set>
                                    <p:animScale>
                                      <p:cBhvr>
                                        <p:cTn id="28" dur="1000" decel="50000" fill="hold">
                                          <p:stCondLst>
                                            <p:cond delay="0"/>
                                          </p:stCondLst>
                                        </p:cTn>
                                        <p:tgtEl>
                                          <p:spTgt spid="20483">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1000" decel="50000" fill="hold">
                                          <p:stCondLst>
                                            <p:cond delay="0"/>
                                          </p:stCondLst>
                                        </p:cTn>
                                        <p:tgtEl>
                                          <p:spTgt spid="20483">
                                            <p:txEl>
                                              <p:pRg st="4" end="4"/>
                                            </p:txEl>
                                          </p:spTgt>
                                        </p:tgtEl>
                                        <p:attrNameLst>
                                          <p:attrName>ppt_x</p:attrName>
                                          <p:attrName>ppt_y</p:attrName>
                                        </p:attrNameLst>
                                      </p:cBhvr>
                                    </p:animMotion>
                                    <p:animEffect transition="in" filter="fade">
                                      <p:cBhvr>
                                        <p:cTn id="30" dur="1000"/>
                                        <p:tgtEl>
                                          <p:spTgt spid="20483">
                                            <p:txEl>
                                              <p:pRg st="4" end="4"/>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2" presetClass="entr" presetSubtype="0" fill="hold" grpId="0" nodeType="clickEffect">
                                  <p:stCondLst>
                                    <p:cond delay="0"/>
                                  </p:stCondLst>
                                  <p:childTnLst>
                                    <p:set>
                                      <p:cBhvr>
                                        <p:cTn id="34" dur="1" fill="hold">
                                          <p:stCondLst>
                                            <p:cond delay="0"/>
                                          </p:stCondLst>
                                        </p:cTn>
                                        <p:tgtEl>
                                          <p:spTgt spid="20483">
                                            <p:txEl>
                                              <p:pRg st="5" end="5"/>
                                            </p:txEl>
                                          </p:spTgt>
                                        </p:tgtEl>
                                        <p:attrNameLst>
                                          <p:attrName>style.visibility</p:attrName>
                                        </p:attrNameLst>
                                      </p:cBhvr>
                                      <p:to>
                                        <p:strVal val="visible"/>
                                      </p:to>
                                    </p:set>
                                    <p:animScale>
                                      <p:cBhvr>
                                        <p:cTn id="35" dur="1000" decel="50000" fill="hold">
                                          <p:stCondLst>
                                            <p:cond delay="0"/>
                                          </p:stCondLst>
                                        </p:cTn>
                                        <p:tgtEl>
                                          <p:spTgt spid="20483">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6" dur="1000" decel="50000" fill="hold">
                                          <p:stCondLst>
                                            <p:cond delay="0"/>
                                          </p:stCondLst>
                                        </p:cTn>
                                        <p:tgtEl>
                                          <p:spTgt spid="20483">
                                            <p:txEl>
                                              <p:pRg st="5" end="5"/>
                                            </p:txEl>
                                          </p:spTgt>
                                        </p:tgtEl>
                                        <p:attrNameLst>
                                          <p:attrName>ppt_x</p:attrName>
                                          <p:attrName>ppt_y</p:attrName>
                                        </p:attrNameLst>
                                      </p:cBhvr>
                                    </p:animMotion>
                                    <p:animEffect transition="in" filter="fade">
                                      <p:cBhvr>
                                        <p:cTn id="37" dur="1000"/>
                                        <p:tgtEl>
                                          <p:spTgt spid="20483">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2" presetClass="entr" presetSubtype="0" fill="hold" grpId="0" nodeType="clickEffect">
                                  <p:stCondLst>
                                    <p:cond delay="0"/>
                                  </p:stCondLst>
                                  <p:childTnLst>
                                    <p:set>
                                      <p:cBhvr>
                                        <p:cTn id="41" dur="1" fill="hold">
                                          <p:stCondLst>
                                            <p:cond delay="0"/>
                                          </p:stCondLst>
                                        </p:cTn>
                                        <p:tgtEl>
                                          <p:spTgt spid="20483">
                                            <p:txEl>
                                              <p:pRg st="6" end="6"/>
                                            </p:txEl>
                                          </p:spTgt>
                                        </p:tgtEl>
                                        <p:attrNameLst>
                                          <p:attrName>style.visibility</p:attrName>
                                        </p:attrNameLst>
                                      </p:cBhvr>
                                      <p:to>
                                        <p:strVal val="visible"/>
                                      </p:to>
                                    </p:set>
                                    <p:animScale>
                                      <p:cBhvr>
                                        <p:cTn id="42" dur="1000" decel="50000" fill="hold">
                                          <p:stCondLst>
                                            <p:cond delay="0"/>
                                          </p:stCondLst>
                                        </p:cTn>
                                        <p:tgtEl>
                                          <p:spTgt spid="20483">
                                            <p:txEl>
                                              <p:pRg st="6" end="6"/>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3" dur="1000" decel="50000" fill="hold">
                                          <p:stCondLst>
                                            <p:cond delay="0"/>
                                          </p:stCondLst>
                                        </p:cTn>
                                        <p:tgtEl>
                                          <p:spTgt spid="20483">
                                            <p:txEl>
                                              <p:pRg st="6" end="6"/>
                                            </p:txEl>
                                          </p:spTgt>
                                        </p:tgtEl>
                                        <p:attrNameLst>
                                          <p:attrName>ppt_x</p:attrName>
                                          <p:attrName>ppt_y</p:attrName>
                                        </p:attrNameLst>
                                      </p:cBhvr>
                                    </p:animMotion>
                                    <p:animEffect transition="in" filter="fade">
                                      <p:cBhvr>
                                        <p:cTn id="44" dur="1000"/>
                                        <p:tgtEl>
                                          <p:spTgt spid="20483">
                                            <p:txEl>
                                              <p:pRg st="6" end="6"/>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52" presetClass="entr" presetSubtype="0" fill="hold" grpId="0" nodeType="clickEffect">
                                  <p:stCondLst>
                                    <p:cond delay="0"/>
                                  </p:stCondLst>
                                  <p:childTnLst>
                                    <p:set>
                                      <p:cBhvr>
                                        <p:cTn id="48" dur="1" fill="hold">
                                          <p:stCondLst>
                                            <p:cond delay="0"/>
                                          </p:stCondLst>
                                        </p:cTn>
                                        <p:tgtEl>
                                          <p:spTgt spid="20483">
                                            <p:txEl>
                                              <p:pRg st="7" end="7"/>
                                            </p:txEl>
                                          </p:spTgt>
                                        </p:tgtEl>
                                        <p:attrNameLst>
                                          <p:attrName>style.visibility</p:attrName>
                                        </p:attrNameLst>
                                      </p:cBhvr>
                                      <p:to>
                                        <p:strVal val="visible"/>
                                      </p:to>
                                    </p:set>
                                    <p:animScale>
                                      <p:cBhvr>
                                        <p:cTn id="49" dur="1000" decel="50000" fill="hold">
                                          <p:stCondLst>
                                            <p:cond delay="0"/>
                                          </p:stCondLst>
                                        </p:cTn>
                                        <p:tgtEl>
                                          <p:spTgt spid="20483">
                                            <p:txEl>
                                              <p:pRg st="7" end="7"/>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0" dur="1000" decel="50000" fill="hold">
                                          <p:stCondLst>
                                            <p:cond delay="0"/>
                                          </p:stCondLst>
                                        </p:cTn>
                                        <p:tgtEl>
                                          <p:spTgt spid="20483">
                                            <p:txEl>
                                              <p:pRg st="7" end="7"/>
                                            </p:txEl>
                                          </p:spTgt>
                                        </p:tgtEl>
                                        <p:attrNameLst>
                                          <p:attrName>ppt_x</p:attrName>
                                          <p:attrName>ppt_y</p:attrName>
                                        </p:attrNameLst>
                                      </p:cBhvr>
                                    </p:animMotion>
                                    <p:animEffect transition="in" filter="fade">
                                      <p:cBhvr>
                                        <p:cTn id="51" dur="1000"/>
                                        <p:tgtEl>
                                          <p:spTgt spid="20483">
                                            <p:txEl>
                                              <p:pRg st="7" end="7"/>
                                            </p:txEl>
                                          </p:spTgt>
                                        </p:tgtEl>
                                      </p:cBhvr>
                                    </p:animEffect>
                                  </p:childTnLst>
                                </p:cTn>
                              </p:par>
                              <p:par>
                                <p:cTn id="52" presetID="52" presetClass="entr" presetSubtype="0" fill="hold" grpId="0" nodeType="withEffect">
                                  <p:stCondLst>
                                    <p:cond delay="0"/>
                                  </p:stCondLst>
                                  <p:childTnLst>
                                    <p:set>
                                      <p:cBhvr>
                                        <p:cTn id="53" dur="1" fill="hold">
                                          <p:stCondLst>
                                            <p:cond delay="0"/>
                                          </p:stCondLst>
                                        </p:cTn>
                                        <p:tgtEl>
                                          <p:spTgt spid="20483">
                                            <p:txEl>
                                              <p:pRg st="8" end="8"/>
                                            </p:txEl>
                                          </p:spTgt>
                                        </p:tgtEl>
                                        <p:attrNameLst>
                                          <p:attrName>style.visibility</p:attrName>
                                        </p:attrNameLst>
                                      </p:cBhvr>
                                      <p:to>
                                        <p:strVal val="visible"/>
                                      </p:to>
                                    </p:set>
                                    <p:animScale>
                                      <p:cBhvr>
                                        <p:cTn id="54" dur="1000" decel="50000" fill="hold">
                                          <p:stCondLst>
                                            <p:cond delay="0"/>
                                          </p:stCondLst>
                                        </p:cTn>
                                        <p:tgtEl>
                                          <p:spTgt spid="20483">
                                            <p:txEl>
                                              <p:pRg st="8" end="8"/>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5" dur="1000" decel="50000" fill="hold">
                                          <p:stCondLst>
                                            <p:cond delay="0"/>
                                          </p:stCondLst>
                                        </p:cTn>
                                        <p:tgtEl>
                                          <p:spTgt spid="20483">
                                            <p:txEl>
                                              <p:pRg st="8" end="8"/>
                                            </p:txEl>
                                          </p:spTgt>
                                        </p:tgtEl>
                                        <p:attrNameLst>
                                          <p:attrName>ppt_x</p:attrName>
                                          <p:attrName>ppt_y</p:attrName>
                                        </p:attrNameLst>
                                      </p:cBhvr>
                                    </p:animMotion>
                                    <p:animEffect transition="in" filter="fade">
                                      <p:cBhvr>
                                        <p:cTn id="56" dur="1000"/>
                                        <p:tgtEl>
                                          <p:spTgt spid="2048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p:cNvSpPr>
            <a:spLocks noGrp="1" noChangeArrowheads="1"/>
          </p:cNvSpPr>
          <p:nvPr>
            <p:ph type="title"/>
          </p:nvPr>
        </p:nvSpPr>
        <p:spPr>
          <a:xfrm>
            <a:off x="457200" y="304800"/>
            <a:ext cx="7024744" cy="1143000"/>
          </a:xfrm>
        </p:spPr>
        <p:txBody>
          <a:bodyPr/>
          <a:lstStyle/>
          <a:p>
            <a:pPr eaLnBrk="1" hangingPunct="1"/>
            <a:r>
              <a:rPr lang="en-US" dirty="0"/>
              <a:t>REVELATION 22:14</a:t>
            </a:r>
          </a:p>
        </p:txBody>
      </p:sp>
      <p:sp>
        <p:nvSpPr>
          <p:cNvPr id="17413" name="Rectangle 3"/>
          <p:cNvSpPr>
            <a:spLocks noGrp="1" noChangeArrowheads="1"/>
          </p:cNvSpPr>
          <p:nvPr>
            <p:ph idx="1"/>
          </p:nvPr>
        </p:nvSpPr>
        <p:spPr>
          <a:xfrm>
            <a:off x="1600200" y="1828800"/>
            <a:ext cx="7086600" cy="4267200"/>
          </a:xfrm>
        </p:spPr>
        <p:txBody>
          <a:bodyPr>
            <a:normAutofit/>
          </a:bodyPr>
          <a:lstStyle/>
          <a:p>
            <a:pPr eaLnBrk="1" hangingPunct="1"/>
            <a:r>
              <a:rPr lang="en-US" sz="3200" dirty="0"/>
              <a:t>OBEDIENCE GIVES THE ‘RIGHT’ TO THE TREE OF LIFE (cf. Heb. 5:9)</a:t>
            </a:r>
          </a:p>
          <a:p>
            <a:pPr lvl="1" eaLnBrk="1" hangingPunct="1"/>
            <a:r>
              <a:rPr lang="en-US" sz="2800" dirty="0"/>
              <a:t>When Man Disobeyed, He Was Driven From The Tree Of Life</a:t>
            </a:r>
          </a:p>
          <a:p>
            <a:pPr lvl="1" eaLnBrk="1" hangingPunct="1"/>
            <a:r>
              <a:rPr lang="en-US" sz="2800" dirty="0"/>
              <a:t>Today, Continued Obedience Is Critical In Bringing Man Back To Life</a:t>
            </a:r>
          </a:p>
        </p:txBody>
      </p:sp>
      <p:sp>
        <p:nvSpPr>
          <p:cNvPr id="17410" name="Footer Placeholder 4"/>
          <p:cNvSpPr>
            <a:spLocks noGrp="1"/>
          </p:cNvSpPr>
          <p:nvPr>
            <p:ph type="ftr" sz="quarter" idx="11"/>
          </p:nvPr>
        </p:nvSpPr>
        <p:spPr>
          <a:xfrm>
            <a:off x="4641448" y="5852160"/>
            <a:ext cx="3502152"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17411" name="Slide Number Placeholder 5"/>
          <p:cNvSpPr>
            <a:spLocks noGrp="1"/>
          </p:cNvSpPr>
          <p:nvPr>
            <p:ph type="sldNum" sz="quarter" idx="12"/>
          </p:nvPr>
        </p:nvSpPr>
        <p:spPr>
          <a:xfrm>
            <a:off x="4649096" y="224491"/>
            <a:ext cx="1332156"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2256ADD2-6B29-4BFD-8339-909A4D5CAE0B}" type="slidenum">
              <a:rPr kumimoji="0" lang="en-US" sz="1200" b="0" i="0" u="none" strike="noStrike" kern="1200" cap="none" spc="0" normalizeH="0" baseline="0" noProof="0">
                <a:ln>
                  <a:noFill/>
                </a:ln>
                <a:solidFill>
                  <a:prstClr val="white"/>
                </a:solidFill>
                <a:effectLst/>
                <a:uLnTx/>
                <a:uFillTx/>
                <a:latin typeface="Arial"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dirty="0">
              <a:ln>
                <a:noFill/>
              </a:ln>
              <a:solidFill>
                <a:prstClr val="white"/>
              </a:solidFill>
              <a:effectLst/>
              <a:uLnTx/>
              <a:uFillTx/>
              <a:latin typeface="Arial" charset="0"/>
              <a:ea typeface="+mn-ea"/>
              <a:cs typeface="+mn-cs"/>
            </a:endParaRPr>
          </a:p>
        </p:txBody>
      </p:sp>
    </p:spTree>
    <p:extLst>
      <p:ext uri="{BB962C8B-B14F-4D97-AF65-F5344CB8AC3E}">
        <p14:creationId xmlns:p14="http://schemas.microsoft.com/office/powerpoint/2010/main" val="2297857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8" name="Picture 6" descr="C:\Users\Steven\AppData\Local\Microsoft\Windows\Temporary Internet Files\Content.IE5\F7D12TBA\MP900289052[1].jpg"/>
          <p:cNvPicPr>
            <a:picLocks noChangeAspect="1" noChangeArrowheads="1"/>
          </p:cNvPicPr>
          <p:nvPr/>
        </p:nvPicPr>
        <p:blipFill rotWithShape="1">
          <a:blip r:embed="rId3" cstate="email">
            <a:extLst>
              <a:ext uri="{BEBA8EAE-BF5A-486C-A8C5-ECC9F3942E4B}">
                <a14:imgProps xmlns:a14="http://schemas.microsoft.com/office/drawing/2010/main">
                  <a14:imgLayer r:embed="rId4">
                    <a14:imgEffect>
                      <a14:artisticGlowEdges/>
                    </a14:imgEffect>
                  </a14:imgLayer>
                </a14:imgProps>
              </a:ext>
              <a:ext uri="{28A0092B-C50C-407E-A947-70E740481C1C}">
                <a14:useLocalDpi xmlns:a14="http://schemas.microsoft.com/office/drawing/2010/main" val="0"/>
              </a:ext>
            </a:extLst>
          </a:blip>
          <a:srcRect l="26061" t="-379" r="-1257" b="379"/>
          <a:stretch/>
        </p:blipFill>
        <p:spPr bwMode="auto">
          <a:xfrm>
            <a:off x="457200" y="1752599"/>
            <a:ext cx="1881333" cy="3810001"/>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18436" name="Rectangle 2"/>
          <p:cNvSpPr>
            <a:spLocks noGrp="1" noChangeArrowheads="1"/>
          </p:cNvSpPr>
          <p:nvPr>
            <p:ph type="title"/>
          </p:nvPr>
        </p:nvSpPr>
        <p:spPr>
          <a:xfrm>
            <a:off x="457200" y="304800"/>
            <a:ext cx="7024744" cy="1143000"/>
          </a:xfrm>
        </p:spPr>
        <p:txBody>
          <a:bodyPr/>
          <a:lstStyle/>
          <a:p>
            <a:pPr eaLnBrk="1" hangingPunct="1"/>
            <a:r>
              <a:rPr lang="en-US" dirty="0"/>
              <a:t>REVELATION 22:15</a:t>
            </a:r>
          </a:p>
        </p:txBody>
      </p:sp>
      <p:sp>
        <p:nvSpPr>
          <p:cNvPr id="22531" name="Rectangle 3"/>
          <p:cNvSpPr>
            <a:spLocks noGrp="1" noChangeArrowheads="1"/>
          </p:cNvSpPr>
          <p:nvPr>
            <p:ph idx="1"/>
          </p:nvPr>
        </p:nvSpPr>
        <p:spPr>
          <a:xfrm>
            <a:off x="1052944" y="1981200"/>
            <a:ext cx="7557655" cy="4343400"/>
          </a:xfrm>
        </p:spPr>
        <p:txBody>
          <a:bodyPr>
            <a:normAutofit/>
          </a:bodyPr>
          <a:lstStyle/>
          <a:p>
            <a:pPr algn="ctr" eaLnBrk="1" hangingPunct="1">
              <a:buFontTx/>
              <a:buNone/>
              <a:defRPr/>
            </a:pPr>
            <a:r>
              <a:rPr lang="en-US" sz="3600" b="1" dirty="0">
                <a:solidFill>
                  <a:schemeClr val="bg2"/>
                </a:solidFill>
                <a:effectLst>
                  <a:outerShdw blurRad="38100" dist="38100" dir="2700000" algn="tl">
                    <a:srgbClr val="000000"/>
                  </a:outerShdw>
                </a:effectLst>
              </a:rPr>
              <a:t>“BIBLE DOGS”</a:t>
            </a:r>
          </a:p>
          <a:p>
            <a:pPr lvl="4">
              <a:defRPr/>
            </a:pPr>
            <a:r>
              <a:rPr lang="en-US" sz="2800" dirty="0"/>
              <a:t>Persecutors (Ps. 22:16)</a:t>
            </a:r>
          </a:p>
          <a:p>
            <a:pPr lvl="4">
              <a:defRPr/>
            </a:pPr>
            <a:r>
              <a:rPr lang="en-US" sz="2800" dirty="0"/>
              <a:t>Apostates (Phil. 3:2)</a:t>
            </a:r>
          </a:p>
          <a:p>
            <a:pPr lvl="4">
              <a:defRPr/>
            </a:pPr>
            <a:r>
              <a:rPr lang="en-US" sz="2800" dirty="0"/>
              <a:t>Unholy/Unteachable (Matt. 7:6)</a:t>
            </a:r>
          </a:p>
          <a:p>
            <a:pPr lvl="4">
              <a:defRPr/>
            </a:pPr>
            <a:r>
              <a:rPr lang="en-US" sz="2800" dirty="0"/>
              <a:t>Fallen Away Christians (2 Pet. 2:22)</a:t>
            </a:r>
          </a:p>
          <a:p>
            <a:pPr lvl="4">
              <a:defRPr/>
            </a:pPr>
            <a:r>
              <a:rPr lang="en-US" sz="2800" dirty="0"/>
              <a:t>Male Prostitutes/Homosexuals (Deut. 23:18)</a:t>
            </a:r>
          </a:p>
        </p:txBody>
      </p:sp>
      <p:sp>
        <p:nvSpPr>
          <p:cNvPr id="18434" name="Footer Placeholder 4"/>
          <p:cNvSpPr>
            <a:spLocks noGrp="1"/>
          </p:cNvSpPr>
          <p:nvPr>
            <p:ph type="ftr" sz="quarter" idx="11"/>
          </p:nvPr>
        </p:nvSpPr>
        <p:spPr>
          <a:xfrm>
            <a:off x="4641448" y="5852160"/>
            <a:ext cx="3502152"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18435" name="Slide Number Placeholder 5"/>
          <p:cNvSpPr>
            <a:spLocks noGrp="1"/>
          </p:cNvSpPr>
          <p:nvPr>
            <p:ph type="sldNum" sz="quarter" idx="12"/>
          </p:nvPr>
        </p:nvSpPr>
        <p:spPr>
          <a:xfrm>
            <a:off x="4649096" y="224491"/>
            <a:ext cx="1332156"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5AAAE27B-A9A9-454F-9477-18315BEBE103}" type="slidenum">
              <a:rPr kumimoji="0" lang="en-US" sz="1200" b="0" i="0" u="none" strike="noStrike" kern="1200" cap="none" spc="0" normalizeH="0" baseline="0" noProof="0">
                <a:ln>
                  <a:noFill/>
                </a:ln>
                <a:solidFill>
                  <a:prstClr val="white"/>
                </a:solidFill>
                <a:effectLst/>
                <a:uLnTx/>
                <a:uFillTx/>
                <a:latin typeface="Arial"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dirty="0">
              <a:ln>
                <a:noFill/>
              </a:ln>
              <a:solidFill>
                <a:prstClr val="white"/>
              </a:solidFill>
              <a:effectLst/>
              <a:uLnTx/>
              <a:uFillTx/>
              <a:latin typeface="Arial" charset="0"/>
              <a:ea typeface="+mn-ea"/>
              <a:cs typeface="+mn-cs"/>
            </a:endParaRPr>
          </a:p>
        </p:txBody>
      </p:sp>
    </p:spTree>
    <p:extLst>
      <p:ext uri="{BB962C8B-B14F-4D97-AF65-F5344CB8AC3E}">
        <p14:creationId xmlns:p14="http://schemas.microsoft.com/office/powerpoint/2010/main" val="233759892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2531">
                                            <p:txEl>
                                              <p:pRg st="1" end="1"/>
                                            </p:txEl>
                                          </p:spTgt>
                                        </p:tgtEl>
                                        <p:attrNameLst>
                                          <p:attrName>style.visibility</p:attrName>
                                        </p:attrNameLst>
                                      </p:cBhvr>
                                      <p:to>
                                        <p:strVal val="visible"/>
                                      </p:to>
                                    </p:set>
                                    <p:animEffect transition="in" filter="fade">
                                      <p:cBhvr>
                                        <p:cTn id="7" dur="1000"/>
                                        <p:tgtEl>
                                          <p:spTgt spid="22531">
                                            <p:txEl>
                                              <p:pRg st="1" end="1"/>
                                            </p:txEl>
                                          </p:spTgt>
                                        </p:tgtEl>
                                      </p:cBhvr>
                                    </p:animEffect>
                                    <p:anim calcmode="lin" valueType="num">
                                      <p:cBhvr>
                                        <p:cTn id="8" dur="1000" fill="hold"/>
                                        <p:tgtEl>
                                          <p:spTgt spid="22531">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253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2531">
                                            <p:txEl>
                                              <p:pRg st="2" end="2"/>
                                            </p:txEl>
                                          </p:spTgt>
                                        </p:tgtEl>
                                        <p:attrNameLst>
                                          <p:attrName>style.visibility</p:attrName>
                                        </p:attrNameLst>
                                      </p:cBhvr>
                                      <p:to>
                                        <p:strVal val="visible"/>
                                      </p:to>
                                    </p:set>
                                    <p:animEffect transition="in" filter="fade">
                                      <p:cBhvr>
                                        <p:cTn id="14" dur="1000"/>
                                        <p:tgtEl>
                                          <p:spTgt spid="22531">
                                            <p:txEl>
                                              <p:pRg st="2" end="2"/>
                                            </p:txEl>
                                          </p:spTgt>
                                        </p:tgtEl>
                                      </p:cBhvr>
                                    </p:animEffect>
                                    <p:anim calcmode="lin" valueType="num">
                                      <p:cBhvr>
                                        <p:cTn id="15" dur="1000" fill="hold"/>
                                        <p:tgtEl>
                                          <p:spTgt spid="22531">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253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2531">
                                            <p:txEl>
                                              <p:pRg st="3" end="3"/>
                                            </p:txEl>
                                          </p:spTgt>
                                        </p:tgtEl>
                                        <p:attrNameLst>
                                          <p:attrName>style.visibility</p:attrName>
                                        </p:attrNameLst>
                                      </p:cBhvr>
                                      <p:to>
                                        <p:strVal val="visible"/>
                                      </p:to>
                                    </p:set>
                                    <p:animEffect transition="in" filter="fade">
                                      <p:cBhvr>
                                        <p:cTn id="21" dur="1000"/>
                                        <p:tgtEl>
                                          <p:spTgt spid="22531">
                                            <p:txEl>
                                              <p:pRg st="3" end="3"/>
                                            </p:txEl>
                                          </p:spTgt>
                                        </p:tgtEl>
                                      </p:cBhvr>
                                    </p:animEffect>
                                    <p:anim calcmode="lin" valueType="num">
                                      <p:cBhvr>
                                        <p:cTn id="22" dur="1000" fill="hold"/>
                                        <p:tgtEl>
                                          <p:spTgt spid="22531">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253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2531">
                                            <p:txEl>
                                              <p:pRg st="4" end="4"/>
                                            </p:txEl>
                                          </p:spTgt>
                                        </p:tgtEl>
                                        <p:attrNameLst>
                                          <p:attrName>style.visibility</p:attrName>
                                        </p:attrNameLst>
                                      </p:cBhvr>
                                      <p:to>
                                        <p:strVal val="visible"/>
                                      </p:to>
                                    </p:set>
                                    <p:animEffect transition="in" filter="fade">
                                      <p:cBhvr>
                                        <p:cTn id="28" dur="1000"/>
                                        <p:tgtEl>
                                          <p:spTgt spid="22531">
                                            <p:txEl>
                                              <p:pRg st="4" end="4"/>
                                            </p:txEl>
                                          </p:spTgt>
                                        </p:tgtEl>
                                      </p:cBhvr>
                                    </p:animEffect>
                                    <p:anim calcmode="lin" valueType="num">
                                      <p:cBhvr>
                                        <p:cTn id="29" dur="1000" fill="hold"/>
                                        <p:tgtEl>
                                          <p:spTgt spid="22531">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22531">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2531">
                                            <p:txEl>
                                              <p:pRg st="5" end="5"/>
                                            </p:txEl>
                                          </p:spTgt>
                                        </p:tgtEl>
                                        <p:attrNameLst>
                                          <p:attrName>style.visibility</p:attrName>
                                        </p:attrNameLst>
                                      </p:cBhvr>
                                      <p:to>
                                        <p:strVal val="visible"/>
                                      </p:to>
                                    </p:set>
                                    <p:animEffect transition="in" filter="fade">
                                      <p:cBhvr>
                                        <p:cTn id="35" dur="1000"/>
                                        <p:tgtEl>
                                          <p:spTgt spid="22531">
                                            <p:txEl>
                                              <p:pRg st="5" end="5"/>
                                            </p:txEl>
                                          </p:spTgt>
                                        </p:tgtEl>
                                      </p:cBhvr>
                                    </p:animEffect>
                                    <p:anim calcmode="lin" valueType="num">
                                      <p:cBhvr>
                                        <p:cTn id="36" dur="1000" fill="hold"/>
                                        <p:tgtEl>
                                          <p:spTgt spid="22531">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22531">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2"/>
          <p:cNvSpPr>
            <a:spLocks noGrp="1" noChangeArrowheads="1"/>
          </p:cNvSpPr>
          <p:nvPr>
            <p:ph type="title"/>
          </p:nvPr>
        </p:nvSpPr>
        <p:spPr>
          <a:xfrm>
            <a:off x="457200" y="304800"/>
            <a:ext cx="7024744" cy="1143000"/>
          </a:xfrm>
        </p:spPr>
        <p:txBody>
          <a:bodyPr/>
          <a:lstStyle/>
          <a:p>
            <a:pPr eaLnBrk="1" hangingPunct="1"/>
            <a:r>
              <a:rPr lang="en-US" dirty="0"/>
              <a:t>ON THE OUTSIDE</a:t>
            </a:r>
          </a:p>
        </p:txBody>
      </p:sp>
      <p:sp>
        <p:nvSpPr>
          <p:cNvPr id="19461" name="Rectangle 3"/>
          <p:cNvSpPr>
            <a:spLocks noGrp="1" noChangeArrowheads="1"/>
          </p:cNvSpPr>
          <p:nvPr>
            <p:ph idx="1"/>
          </p:nvPr>
        </p:nvSpPr>
        <p:spPr>
          <a:xfrm>
            <a:off x="1600200" y="1905000"/>
            <a:ext cx="7086600" cy="3886200"/>
          </a:xfrm>
        </p:spPr>
        <p:txBody>
          <a:bodyPr>
            <a:normAutofit/>
          </a:bodyPr>
          <a:lstStyle/>
          <a:p>
            <a:pPr eaLnBrk="1" hangingPunct="1"/>
            <a:r>
              <a:rPr lang="en-US" sz="2800" dirty="0"/>
              <a:t>LIARS</a:t>
            </a:r>
          </a:p>
          <a:p>
            <a:pPr lvl="1" eaLnBrk="1" hangingPunct="1"/>
            <a:r>
              <a:rPr lang="en-US" sz="2400" dirty="0"/>
              <a:t>Love And Practice Lie</a:t>
            </a:r>
          </a:p>
          <a:p>
            <a:pPr lvl="1" eaLnBrk="1" hangingPunct="1"/>
            <a:r>
              <a:rPr lang="en-US" sz="2400" dirty="0"/>
              <a:t>Caught Up In Sin And Love It</a:t>
            </a:r>
          </a:p>
          <a:p>
            <a:pPr lvl="1" eaLnBrk="1" hangingPunct="1"/>
            <a:r>
              <a:rPr lang="en-US" sz="2400" dirty="0"/>
              <a:t>Take Pleasure In Unrighteousness </a:t>
            </a:r>
            <a:br>
              <a:rPr lang="en-US" sz="2400" dirty="0"/>
            </a:br>
            <a:r>
              <a:rPr lang="en-US" sz="2400" dirty="0"/>
              <a:t>(2 Thess. 2:12; 1 Jn. 1:6)</a:t>
            </a:r>
          </a:p>
          <a:p>
            <a:pPr lvl="1" eaLnBrk="1" hangingPunct="1"/>
            <a:r>
              <a:rPr lang="en-US" sz="2400" dirty="0"/>
              <a:t>Exchange Truth For Lie </a:t>
            </a:r>
            <a:br>
              <a:rPr lang="en-US" sz="2400" dirty="0"/>
            </a:br>
            <a:r>
              <a:rPr lang="en-US" sz="2400" dirty="0"/>
              <a:t>(Rom. 1:25)</a:t>
            </a:r>
          </a:p>
          <a:p>
            <a:pPr lvl="1" eaLnBrk="1" hangingPunct="1"/>
            <a:r>
              <a:rPr lang="en-US" sz="2400" dirty="0"/>
              <a:t>Lead People To Reach The Wrong Conclusion</a:t>
            </a:r>
          </a:p>
        </p:txBody>
      </p:sp>
      <p:sp>
        <p:nvSpPr>
          <p:cNvPr id="19458" name="Footer Placeholder 4"/>
          <p:cNvSpPr>
            <a:spLocks noGrp="1"/>
          </p:cNvSpPr>
          <p:nvPr>
            <p:ph type="ftr" sz="quarter" idx="11"/>
          </p:nvPr>
        </p:nvSpPr>
        <p:spPr>
          <a:xfrm>
            <a:off x="4641448" y="5852160"/>
            <a:ext cx="3502152"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19459" name="Slide Number Placeholder 5"/>
          <p:cNvSpPr>
            <a:spLocks noGrp="1"/>
          </p:cNvSpPr>
          <p:nvPr>
            <p:ph type="sldNum" sz="quarter" idx="12"/>
          </p:nvPr>
        </p:nvSpPr>
        <p:spPr>
          <a:xfrm>
            <a:off x="4649096" y="224491"/>
            <a:ext cx="1332156"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B0EDDE6B-A8F9-46FE-95DD-FE446CD5549B}" type="slidenum">
              <a:rPr kumimoji="0" lang="en-US" sz="1200" b="0" i="0" u="none" strike="noStrike" kern="1200" cap="none" spc="0" normalizeH="0" baseline="0" noProof="0">
                <a:ln>
                  <a:noFill/>
                </a:ln>
                <a:solidFill>
                  <a:prstClr val="white"/>
                </a:solidFill>
                <a:effectLst/>
                <a:uLnTx/>
                <a:uFillTx/>
                <a:latin typeface="Arial"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dirty="0">
              <a:ln>
                <a:noFill/>
              </a:ln>
              <a:solidFill>
                <a:prstClr val="white"/>
              </a:solidFill>
              <a:effectLst/>
              <a:uLnTx/>
              <a:uFillTx/>
              <a:latin typeface="Arial" charset="0"/>
              <a:ea typeface="+mn-ea"/>
              <a:cs typeface="+mn-cs"/>
            </a:endParaRPr>
          </a:p>
        </p:txBody>
      </p:sp>
    </p:spTree>
    <p:extLst>
      <p:ext uri="{BB962C8B-B14F-4D97-AF65-F5344CB8AC3E}">
        <p14:creationId xmlns:p14="http://schemas.microsoft.com/office/powerpoint/2010/main" val="3336435005"/>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nodeType="afterEffect">
                                  <p:stCondLst>
                                    <p:cond delay="0"/>
                                  </p:stCondLst>
                                  <p:childTnLst>
                                    <p:animEffect transition="out" filter="fade">
                                      <p:cBhvr>
                                        <p:cTn id="6" dur="500" tmFilter="0, 0; .2, .5; .8, .5; 1, 0"/>
                                        <p:tgtEl>
                                          <p:spTgt spid="19461">
                                            <p:txEl>
                                              <p:pRg st="1" end="1"/>
                                            </p:txEl>
                                          </p:spTgt>
                                        </p:tgtEl>
                                      </p:cBhvr>
                                    </p:animEffect>
                                    <p:animScale>
                                      <p:cBhvr>
                                        <p:cTn id="7" dur="250" autoRev="1" fill="hold"/>
                                        <p:tgtEl>
                                          <p:spTgt spid="19461">
                                            <p:txEl>
                                              <p:pRg st="1" end="1"/>
                                            </p:txEl>
                                          </p:spTgt>
                                        </p:tgtEl>
                                      </p:cBhvr>
                                      <p:by x="105000" y="105000"/>
                                    </p:animScale>
                                  </p:childTnLst>
                                </p:cTn>
                              </p:par>
                            </p:childTnLst>
                          </p:cTn>
                        </p:par>
                        <p:par>
                          <p:cTn id="8" fill="hold">
                            <p:stCondLst>
                              <p:cond delay="500"/>
                            </p:stCondLst>
                            <p:childTnLst>
                              <p:par>
                                <p:cTn id="9" presetID="26" presetClass="emph" presetSubtype="0" fill="hold" nodeType="afterEffect">
                                  <p:stCondLst>
                                    <p:cond delay="0"/>
                                  </p:stCondLst>
                                  <p:childTnLst>
                                    <p:animEffect transition="out" filter="fade">
                                      <p:cBhvr>
                                        <p:cTn id="10" dur="500" tmFilter="0, 0; .2, .5; .8, .5; 1, 0"/>
                                        <p:tgtEl>
                                          <p:spTgt spid="19461">
                                            <p:txEl>
                                              <p:pRg st="2" end="2"/>
                                            </p:txEl>
                                          </p:spTgt>
                                        </p:tgtEl>
                                      </p:cBhvr>
                                    </p:animEffect>
                                    <p:animScale>
                                      <p:cBhvr>
                                        <p:cTn id="11" dur="250" autoRev="1" fill="hold"/>
                                        <p:tgtEl>
                                          <p:spTgt spid="19461">
                                            <p:txEl>
                                              <p:pRg st="2" end="2"/>
                                            </p:txEl>
                                          </p:spTgt>
                                        </p:tgtEl>
                                      </p:cBhvr>
                                      <p:by x="105000" y="105000"/>
                                    </p:animScale>
                                  </p:childTnLst>
                                </p:cTn>
                              </p:par>
                            </p:childTnLst>
                          </p:cTn>
                        </p:par>
                        <p:par>
                          <p:cTn id="12" fill="hold">
                            <p:stCondLst>
                              <p:cond delay="1000"/>
                            </p:stCondLst>
                            <p:childTnLst>
                              <p:par>
                                <p:cTn id="13" presetID="26" presetClass="emph" presetSubtype="0" fill="hold" nodeType="afterEffect">
                                  <p:stCondLst>
                                    <p:cond delay="0"/>
                                  </p:stCondLst>
                                  <p:childTnLst>
                                    <p:animEffect transition="out" filter="fade">
                                      <p:cBhvr>
                                        <p:cTn id="14" dur="500" tmFilter="0, 0; .2, .5; .8, .5; 1, 0"/>
                                        <p:tgtEl>
                                          <p:spTgt spid="19461">
                                            <p:txEl>
                                              <p:pRg st="3" end="3"/>
                                            </p:txEl>
                                          </p:spTgt>
                                        </p:tgtEl>
                                      </p:cBhvr>
                                    </p:animEffect>
                                    <p:animScale>
                                      <p:cBhvr>
                                        <p:cTn id="15" dur="250" autoRev="1" fill="hold"/>
                                        <p:tgtEl>
                                          <p:spTgt spid="19461">
                                            <p:txEl>
                                              <p:pRg st="3" end="3"/>
                                            </p:txEl>
                                          </p:spTgt>
                                        </p:tgtEl>
                                      </p:cBhvr>
                                      <p:by x="105000" y="105000"/>
                                    </p:animScale>
                                  </p:childTnLst>
                                </p:cTn>
                              </p:par>
                            </p:childTnLst>
                          </p:cTn>
                        </p:par>
                        <p:par>
                          <p:cTn id="16" fill="hold">
                            <p:stCondLst>
                              <p:cond delay="1500"/>
                            </p:stCondLst>
                            <p:childTnLst>
                              <p:par>
                                <p:cTn id="17" presetID="26" presetClass="emph" presetSubtype="0" fill="hold" nodeType="afterEffect">
                                  <p:stCondLst>
                                    <p:cond delay="0"/>
                                  </p:stCondLst>
                                  <p:childTnLst>
                                    <p:animEffect transition="out" filter="fade">
                                      <p:cBhvr>
                                        <p:cTn id="18" dur="500" tmFilter="0, 0; .2, .5; .8, .5; 1, 0"/>
                                        <p:tgtEl>
                                          <p:spTgt spid="19461">
                                            <p:txEl>
                                              <p:pRg st="4" end="4"/>
                                            </p:txEl>
                                          </p:spTgt>
                                        </p:tgtEl>
                                      </p:cBhvr>
                                    </p:animEffect>
                                    <p:animScale>
                                      <p:cBhvr>
                                        <p:cTn id="19" dur="250" autoRev="1" fill="hold"/>
                                        <p:tgtEl>
                                          <p:spTgt spid="19461">
                                            <p:txEl>
                                              <p:pRg st="4" end="4"/>
                                            </p:txEl>
                                          </p:spTgt>
                                        </p:tgtEl>
                                      </p:cBhvr>
                                      <p:by x="105000" y="105000"/>
                                    </p:animScale>
                                  </p:childTnLst>
                                </p:cTn>
                              </p:par>
                            </p:childTnLst>
                          </p:cTn>
                        </p:par>
                        <p:par>
                          <p:cTn id="20" fill="hold">
                            <p:stCondLst>
                              <p:cond delay="2000"/>
                            </p:stCondLst>
                            <p:childTnLst>
                              <p:par>
                                <p:cTn id="21" presetID="26" presetClass="emph" presetSubtype="0" fill="hold" nodeType="afterEffect">
                                  <p:stCondLst>
                                    <p:cond delay="0"/>
                                  </p:stCondLst>
                                  <p:childTnLst>
                                    <p:animEffect transition="out" filter="fade">
                                      <p:cBhvr>
                                        <p:cTn id="22" dur="500" tmFilter="0, 0; .2, .5; .8, .5; 1, 0"/>
                                        <p:tgtEl>
                                          <p:spTgt spid="19461">
                                            <p:txEl>
                                              <p:pRg st="5" end="5"/>
                                            </p:txEl>
                                          </p:spTgt>
                                        </p:tgtEl>
                                      </p:cBhvr>
                                    </p:animEffect>
                                    <p:animScale>
                                      <p:cBhvr>
                                        <p:cTn id="23" dur="250" autoRev="1" fill="hold"/>
                                        <p:tgtEl>
                                          <p:spTgt spid="19461">
                                            <p:txEl>
                                              <p:pRg st="5" end="5"/>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484" name="Rectangle 2"/>
          <p:cNvSpPr>
            <a:spLocks noGrp="1" noChangeArrowheads="1"/>
          </p:cNvSpPr>
          <p:nvPr>
            <p:ph type="title"/>
          </p:nvPr>
        </p:nvSpPr>
        <p:spPr>
          <a:xfrm>
            <a:off x="457200" y="304800"/>
            <a:ext cx="7024744" cy="1143000"/>
          </a:xfrm>
        </p:spPr>
        <p:txBody>
          <a:bodyPr/>
          <a:lstStyle/>
          <a:p>
            <a:pPr eaLnBrk="1" hangingPunct="1"/>
            <a:r>
              <a:rPr lang="en-US" dirty="0"/>
              <a:t>ON THE OUTSIDE</a:t>
            </a:r>
          </a:p>
        </p:txBody>
      </p:sp>
      <p:sp>
        <p:nvSpPr>
          <p:cNvPr id="24581" name="Rectangle 5"/>
          <p:cNvSpPr>
            <a:spLocks noGrp="1" noChangeArrowheads="1"/>
          </p:cNvSpPr>
          <p:nvPr>
            <p:ph idx="1"/>
          </p:nvPr>
        </p:nvSpPr>
        <p:spPr>
          <a:xfrm>
            <a:off x="1600200" y="4038600"/>
            <a:ext cx="7239000" cy="2362200"/>
          </a:xfrm>
        </p:spPr>
        <p:txBody>
          <a:bodyPr/>
          <a:lstStyle/>
          <a:p>
            <a:pPr eaLnBrk="1" hangingPunct="1">
              <a:lnSpc>
                <a:spcPct val="90000"/>
              </a:lnSpc>
            </a:pPr>
            <a:r>
              <a:rPr lang="en-US" sz="2800" dirty="0">
                <a:solidFill>
                  <a:srgbClr val="C00000"/>
                </a:solidFill>
              </a:rPr>
              <a:t>Some Love The Lie Of Evolution</a:t>
            </a:r>
          </a:p>
          <a:p>
            <a:pPr eaLnBrk="1" hangingPunct="1">
              <a:lnSpc>
                <a:spcPct val="90000"/>
              </a:lnSpc>
            </a:pPr>
            <a:r>
              <a:rPr lang="en-US" sz="2800" dirty="0">
                <a:solidFill>
                  <a:srgbClr val="C00000"/>
                </a:solidFill>
              </a:rPr>
              <a:t>Some Love Lies Regarding Salvation</a:t>
            </a:r>
          </a:p>
          <a:p>
            <a:pPr eaLnBrk="1" hangingPunct="1">
              <a:lnSpc>
                <a:spcPct val="90000"/>
              </a:lnSpc>
            </a:pPr>
            <a:r>
              <a:rPr lang="en-US" sz="2800" dirty="0">
                <a:solidFill>
                  <a:srgbClr val="C00000"/>
                </a:solidFill>
              </a:rPr>
              <a:t>Some Love Lies Regarding Adultery</a:t>
            </a:r>
          </a:p>
        </p:txBody>
      </p:sp>
      <p:sp>
        <p:nvSpPr>
          <p:cNvPr id="20482" name="Footer Placeholder 4"/>
          <p:cNvSpPr>
            <a:spLocks noGrp="1"/>
          </p:cNvSpPr>
          <p:nvPr>
            <p:ph type="ftr" sz="quarter" idx="11"/>
          </p:nvPr>
        </p:nvSpPr>
        <p:spPr>
          <a:xfrm>
            <a:off x="4641448" y="5852160"/>
            <a:ext cx="3502152"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0483" name="Slide Number Placeholder 5"/>
          <p:cNvSpPr>
            <a:spLocks noGrp="1"/>
          </p:cNvSpPr>
          <p:nvPr>
            <p:ph type="sldNum" sz="quarter" idx="12"/>
          </p:nvPr>
        </p:nvSpPr>
        <p:spPr>
          <a:xfrm>
            <a:off x="4649096" y="224491"/>
            <a:ext cx="1332156"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F985B8FF-1795-432B-888B-9A52E461F546}" type="slidenum">
              <a:rPr kumimoji="0" lang="en-US" sz="1200" b="0" i="0" u="none" strike="noStrike" kern="1200" cap="none" spc="0" normalizeH="0" baseline="0" noProof="0">
                <a:ln>
                  <a:noFill/>
                </a:ln>
                <a:solidFill>
                  <a:prstClr val="white"/>
                </a:solidFill>
                <a:effectLst/>
                <a:uLnTx/>
                <a:uFillTx/>
                <a:latin typeface="Arial"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dirty="0">
              <a:ln>
                <a:noFill/>
              </a:ln>
              <a:solidFill>
                <a:prstClr val="white"/>
              </a:solidFill>
              <a:effectLst/>
              <a:uLnTx/>
              <a:uFillTx/>
              <a:latin typeface="Arial" charset="0"/>
              <a:ea typeface="+mn-ea"/>
              <a:cs typeface="+mn-cs"/>
            </a:endParaRPr>
          </a:p>
        </p:txBody>
      </p:sp>
      <p:sp>
        <p:nvSpPr>
          <p:cNvPr id="20486" name="Text Box 4"/>
          <p:cNvSpPr txBox="1">
            <a:spLocks noChangeArrowheads="1"/>
          </p:cNvSpPr>
          <p:nvPr/>
        </p:nvSpPr>
        <p:spPr bwMode="auto">
          <a:xfrm>
            <a:off x="1524000" y="1676400"/>
            <a:ext cx="7391400" cy="2041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3200" b="0" i="0" u="none" strike="noStrike" kern="1200" cap="none" spc="0" normalizeH="0" baseline="0" noProof="0">
                <a:ln>
                  <a:noFill/>
                </a:ln>
                <a:solidFill>
                  <a:prstClr val="black"/>
                </a:solidFill>
                <a:effectLst/>
                <a:uLnTx/>
                <a:uFillTx/>
                <a:latin typeface="Arial" charset="0"/>
                <a:ea typeface="+mn-ea"/>
                <a:cs typeface="+mn-cs"/>
              </a:rPr>
              <a:t>Isaiah 30:10, “Who say to the seers, ‘Do not see,’ And to the prophets, ‘Do not prophesy to us right things; Speak to us smooth things, prophesy deceits.’”</a:t>
            </a:r>
          </a:p>
        </p:txBody>
      </p:sp>
    </p:spTree>
    <p:extLst>
      <p:ext uri="{BB962C8B-B14F-4D97-AF65-F5344CB8AC3E}">
        <p14:creationId xmlns:p14="http://schemas.microsoft.com/office/powerpoint/2010/main" val="4245811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58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58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58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1"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a:xfrm>
            <a:off x="457200" y="304800"/>
            <a:ext cx="7024744" cy="1143000"/>
          </a:xfrm>
        </p:spPr>
        <p:txBody>
          <a:bodyPr/>
          <a:lstStyle/>
          <a:p>
            <a:pPr eaLnBrk="1" hangingPunct="1"/>
            <a:r>
              <a:rPr lang="en-US" dirty="0"/>
              <a:t>REVELATION 22:16</a:t>
            </a:r>
          </a:p>
        </p:txBody>
      </p:sp>
      <p:sp>
        <p:nvSpPr>
          <p:cNvPr id="27651" name="Rectangle 3"/>
          <p:cNvSpPr>
            <a:spLocks noGrp="1" noChangeArrowheads="1"/>
          </p:cNvSpPr>
          <p:nvPr>
            <p:ph idx="1"/>
          </p:nvPr>
        </p:nvSpPr>
        <p:spPr>
          <a:xfrm>
            <a:off x="1600200" y="1905000"/>
            <a:ext cx="7162800" cy="4648200"/>
          </a:xfrm>
        </p:spPr>
        <p:txBody>
          <a:bodyPr>
            <a:normAutofit/>
          </a:bodyPr>
          <a:lstStyle/>
          <a:p>
            <a:pPr eaLnBrk="1" hangingPunct="1">
              <a:lnSpc>
                <a:spcPct val="90000"/>
              </a:lnSpc>
            </a:pPr>
            <a:r>
              <a:rPr lang="en-US" sz="3200" dirty="0"/>
              <a:t>“IN THE CHURCHES”</a:t>
            </a:r>
          </a:p>
          <a:p>
            <a:pPr lvl="1" eaLnBrk="1" hangingPunct="1">
              <a:lnSpc>
                <a:spcPct val="90000"/>
              </a:lnSpc>
            </a:pPr>
            <a:r>
              <a:rPr lang="en-US" sz="2800" dirty="0"/>
              <a:t>Directed to </a:t>
            </a:r>
            <a:r>
              <a:rPr lang="en-US" sz="2800" b="1" dirty="0"/>
              <a:t>local churches </a:t>
            </a:r>
            <a:r>
              <a:rPr lang="en-US" sz="2800" dirty="0"/>
              <a:t>(Rev. 1:4; 2, 3)</a:t>
            </a:r>
          </a:p>
          <a:p>
            <a:pPr lvl="1" eaLnBrk="1" hangingPunct="1">
              <a:lnSpc>
                <a:spcPct val="90000"/>
              </a:lnSpc>
            </a:pPr>
            <a:r>
              <a:rPr lang="en-US" sz="2800" dirty="0"/>
              <a:t>Emphasizes the importance of the “local church”</a:t>
            </a:r>
          </a:p>
          <a:p>
            <a:pPr lvl="1" eaLnBrk="1" hangingPunct="1">
              <a:lnSpc>
                <a:spcPct val="90000"/>
              </a:lnSpc>
            </a:pPr>
            <a:r>
              <a:rPr lang="en-US" sz="2800" dirty="0"/>
              <a:t>Where the wisdom and power of God is often explained</a:t>
            </a:r>
          </a:p>
          <a:p>
            <a:pPr lvl="2">
              <a:lnSpc>
                <a:spcPct val="90000"/>
              </a:lnSpc>
            </a:pPr>
            <a:r>
              <a:rPr lang="en-US" sz="2600" dirty="0"/>
              <a:t>Reads and understands (Rev. 1:3; Neh. 8:8; Eph. 3:4)</a:t>
            </a:r>
          </a:p>
        </p:txBody>
      </p:sp>
      <p:sp>
        <p:nvSpPr>
          <p:cNvPr id="21506" name="Slide Number Placeholder 5"/>
          <p:cNvSpPr>
            <a:spLocks noGrp="1"/>
          </p:cNvSpPr>
          <p:nvPr>
            <p:ph type="sldNum" sz="quarter" idx="12"/>
          </p:nvPr>
        </p:nvSpPr>
        <p:spPr>
          <a:xfrm>
            <a:off x="4649096" y="224491"/>
            <a:ext cx="1332156"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2FF646DD-E66B-4797-AA87-3C3F5BD68AAE}" type="slidenum">
              <a:rPr kumimoji="0" lang="en-US" sz="1200" b="0" i="0" u="none" strike="noStrike" kern="1200" cap="none" spc="0" normalizeH="0" baseline="0" noProof="0">
                <a:ln>
                  <a:noFill/>
                </a:ln>
                <a:solidFill>
                  <a:prstClr val="white"/>
                </a:solidFill>
                <a:effectLst/>
                <a:uLnTx/>
                <a:uFillTx/>
                <a:latin typeface="Arial"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dirty="0">
              <a:ln>
                <a:noFill/>
              </a:ln>
              <a:solidFill>
                <a:prstClr val="white"/>
              </a:solidFill>
              <a:effectLst/>
              <a:uLnTx/>
              <a:uFillTx/>
              <a:latin typeface="Arial" charset="0"/>
              <a:ea typeface="+mn-ea"/>
              <a:cs typeface="+mn-cs"/>
            </a:endParaRPr>
          </a:p>
        </p:txBody>
      </p:sp>
      <p:sp>
        <p:nvSpPr>
          <p:cNvPr id="5" name="Footer Placeholder 4"/>
          <p:cNvSpPr>
            <a:spLocks noGrp="1"/>
          </p:cNvSpPr>
          <p:nvPr>
            <p:ph type="ftr" sz="quarter" idx="11"/>
          </p:nvPr>
        </p:nvSpPr>
        <p:spPr>
          <a:xfrm>
            <a:off x="4641448" y="5852160"/>
            <a:ext cx="3502152"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264454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7651">
                                            <p:txEl>
                                              <p:pRg st="1" end="1"/>
                                            </p:txEl>
                                          </p:spTgt>
                                        </p:tgtEl>
                                        <p:attrNameLst>
                                          <p:attrName>style.visibility</p:attrName>
                                        </p:attrNameLst>
                                      </p:cBhvr>
                                      <p:to>
                                        <p:strVal val="visible"/>
                                      </p:to>
                                    </p:set>
                                    <p:animEffect transition="in" filter="fade">
                                      <p:cBhvr>
                                        <p:cTn id="7" dur="2000"/>
                                        <p:tgtEl>
                                          <p:spTgt spid="2765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7651">
                                            <p:txEl>
                                              <p:pRg st="2" end="2"/>
                                            </p:txEl>
                                          </p:spTgt>
                                        </p:tgtEl>
                                        <p:attrNameLst>
                                          <p:attrName>style.visibility</p:attrName>
                                        </p:attrNameLst>
                                      </p:cBhvr>
                                      <p:to>
                                        <p:strVal val="visible"/>
                                      </p:to>
                                    </p:set>
                                    <p:animEffect transition="in" filter="fade">
                                      <p:cBhvr>
                                        <p:cTn id="12" dur="2000"/>
                                        <p:tgtEl>
                                          <p:spTgt spid="2765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7651">
                                            <p:txEl>
                                              <p:pRg st="3" end="3"/>
                                            </p:txEl>
                                          </p:spTgt>
                                        </p:tgtEl>
                                        <p:attrNameLst>
                                          <p:attrName>style.visibility</p:attrName>
                                        </p:attrNameLst>
                                      </p:cBhvr>
                                      <p:to>
                                        <p:strVal val="visible"/>
                                      </p:to>
                                    </p:set>
                                    <p:animEffect transition="in" filter="fade">
                                      <p:cBhvr>
                                        <p:cTn id="17" dur="2000"/>
                                        <p:tgtEl>
                                          <p:spTgt spid="2765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7651">
                                            <p:txEl>
                                              <p:pRg st="4" end="4"/>
                                            </p:txEl>
                                          </p:spTgt>
                                        </p:tgtEl>
                                        <p:attrNameLst>
                                          <p:attrName>style.visibility</p:attrName>
                                        </p:attrNameLst>
                                      </p:cBhvr>
                                      <p:to>
                                        <p:strVal val="visible"/>
                                      </p:to>
                                    </p:set>
                                    <p:animEffect transition="in" filter="fade">
                                      <p:cBhvr>
                                        <p:cTn id="22" dur="2000"/>
                                        <p:tgtEl>
                                          <p:spTgt spid="2765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457200" y="365414"/>
            <a:ext cx="3528510" cy="1143000"/>
          </a:xfrm>
        </p:spPr>
        <p:txBody>
          <a:bodyPr/>
          <a:lstStyle/>
          <a:p>
            <a:pPr eaLnBrk="1" hangingPunct="1"/>
            <a:r>
              <a:rPr lang="en-US" dirty="0"/>
              <a:t>22:6</a:t>
            </a:r>
          </a:p>
        </p:txBody>
      </p:sp>
      <p:sp>
        <p:nvSpPr>
          <p:cNvPr id="4098" name="Slide Number Placeholder 4"/>
          <p:cNvSpPr>
            <a:spLocks noGrp="1"/>
          </p:cNvSpPr>
          <p:nvPr>
            <p:ph type="sldNum" sz="quarter" idx="12"/>
          </p:nvPr>
        </p:nvSpPr>
        <p:spPr>
          <a:xfrm>
            <a:off x="4649096" y="224491"/>
            <a:ext cx="1332156"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96F3A6AA-C716-4D91-B565-BE1814340ADC}" type="slidenum">
              <a:rPr kumimoji="0" lang="en-US" sz="1200" b="0" i="0" u="none" strike="noStrike" kern="1200" cap="none" spc="0" normalizeH="0" baseline="0" noProof="0">
                <a:ln>
                  <a:noFill/>
                </a:ln>
                <a:solidFill>
                  <a:prstClr val="white"/>
                </a:solidFill>
                <a:effectLst/>
                <a:uLnTx/>
                <a:uFillTx/>
                <a:latin typeface="Arial"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dirty="0">
              <a:ln>
                <a:noFill/>
              </a:ln>
              <a:solidFill>
                <a:prstClr val="white"/>
              </a:solidFill>
              <a:effectLst/>
              <a:uLnTx/>
              <a:uFillTx/>
              <a:latin typeface="Arial" charset="0"/>
              <a:ea typeface="+mn-ea"/>
              <a:cs typeface="+mn-cs"/>
            </a:endParaRPr>
          </a:p>
        </p:txBody>
      </p:sp>
      <p:sp>
        <p:nvSpPr>
          <p:cNvPr id="4100" name="Text Box 4"/>
          <p:cNvSpPr txBox="1">
            <a:spLocks noChangeArrowheads="1"/>
          </p:cNvSpPr>
          <p:nvPr/>
        </p:nvSpPr>
        <p:spPr bwMode="auto">
          <a:xfrm>
            <a:off x="1600200" y="1143000"/>
            <a:ext cx="7239000" cy="2528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Arial" charset="0"/>
                <a:ea typeface="+mn-ea"/>
                <a:cs typeface="+mn-cs"/>
              </a:rPr>
              <a:t>Then he said to me, "These words are faithful and true." And the Lord God of the holy prophets sent His angel to show His servants the things which must shortly take place.</a:t>
            </a:r>
          </a:p>
        </p:txBody>
      </p:sp>
      <p:sp>
        <p:nvSpPr>
          <p:cNvPr id="4101" name="Text Box 5"/>
          <p:cNvSpPr txBox="1">
            <a:spLocks noChangeArrowheads="1"/>
          </p:cNvSpPr>
          <p:nvPr/>
        </p:nvSpPr>
        <p:spPr bwMode="auto">
          <a:xfrm>
            <a:off x="1600200" y="3684329"/>
            <a:ext cx="7239000" cy="28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4000" b="1" i="0" u="none" strike="noStrike" kern="1200" cap="none" spc="0" normalizeH="0" baseline="0" noProof="0" dirty="0">
                <a:ln>
                  <a:noFill/>
                </a:ln>
                <a:solidFill>
                  <a:srgbClr val="3E3D2D"/>
                </a:solidFill>
                <a:effectLst/>
                <a:uLnTx/>
                <a:uFillTx/>
                <a:latin typeface="Arial" charset="0"/>
                <a:ea typeface="+mn-ea"/>
                <a:cs typeface="+mn-cs"/>
              </a:rPr>
              <a:t>21:5</a:t>
            </a:r>
          </a:p>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3200" b="0" i="1" u="none" strike="noStrike" kern="1200" cap="none" spc="0" normalizeH="0" baseline="0" noProof="0" dirty="0">
                <a:ln>
                  <a:noFill/>
                </a:ln>
                <a:solidFill>
                  <a:prstClr val="black"/>
                </a:solidFill>
                <a:effectLst/>
                <a:uLnTx/>
                <a:uFillTx/>
                <a:latin typeface="Arial" charset="0"/>
                <a:ea typeface="+mn-ea"/>
                <a:cs typeface="+mn-cs"/>
              </a:rPr>
              <a:t>Then He who sat on the throne said, "Behold, I make all things new." And He said to me, "Write, for these words are true and faithful."</a:t>
            </a:r>
          </a:p>
        </p:txBody>
      </p:sp>
      <p:sp>
        <p:nvSpPr>
          <p:cNvPr id="3078" name="Freeform 6"/>
          <p:cNvSpPr>
            <a:spLocks/>
          </p:cNvSpPr>
          <p:nvPr/>
        </p:nvSpPr>
        <p:spPr bwMode="auto">
          <a:xfrm>
            <a:off x="304800" y="1905000"/>
            <a:ext cx="1295400" cy="4419600"/>
          </a:xfrm>
          <a:custGeom>
            <a:avLst/>
            <a:gdLst>
              <a:gd name="T0" fmla="*/ 1295400 w 816"/>
              <a:gd name="T1" fmla="*/ 0 h 2784"/>
              <a:gd name="T2" fmla="*/ 0 w 816"/>
              <a:gd name="T3" fmla="*/ 1828800 h 2784"/>
              <a:gd name="T4" fmla="*/ 1295400 w 816"/>
              <a:gd name="T5" fmla="*/ 4419600 h 2784"/>
              <a:gd name="T6" fmla="*/ 0 60000 65536"/>
              <a:gd name="T7" fmla="*/ 0 60000 65536"/>
              <a:gd name="T8" fmla="*/ 0 60000 65536"/>
            </a:gdLst>
            <a:ahLst/>
            <a:cxnLst>
              <a:cxn ang="T6">
                <a:pos x="T0" y="T1"/>
              </a:cxn>
              <a:cxn ang="T7">
                <a:pos x="T2" y="T3"/>
              </a:cxn>
              <a:cxn ang="T8">
                <a:pos x="T4" y="T5"/>
              </a:cxn>
            </a:cxnLst>
            <a:rect l="0" t="0" r="r" b="b"/>
            <a:pathLst>
              <a:path w="816" h="2784">
                <a:moveTo>
                  <a:pt x="816" y="0"/>
                </a:moveTo>
                <a:cubicBezTo>
                  <a:pt x="408" y="344"/>
                  <a:pt x="0" y="688"/>
                  <a:pt x="0" y="1152"/>
                </a:cubicBezTo>
                <a:cubicBezTo>
                  <a:pt x="0" y="1616"/>
                  <a:pt x="408" y="2200"/>
                  <a:pt x="816" y="2784"/>
                </a:cubicBezTo>
              </a:path>
            </a:pathLst>
          </a:custGeom>
          <a:noFill/>
          <a:ln w="63500">
            <a:solidFill>
              <a:schemeClr val="tx1"/>
            </a:solidFill>
            <a:round/>
            <a:headEnd type="triangle" w="lg" len="lg"/>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4103" name="WordArt 7"/>
          <p:cNvSpPr>
            <a:spLocks noChangeArrowheads="1" noChangeShapeType="1" noTextEdit="1"/>
          </p:cNvSpPr>
          <p:nvPr/>
        </p:nvSpPr>
        <p:spPr bwMode="auto">
          <a:xfrm>
            <a:off x="5105401" y="76200"/>
            <a:ext cx="3048000" cy="4572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0" cap="none" spc="720" normalizeH="0" baseline="0" noProof="0" dirty="0">
                <a:ln>
                  <a:noFill/>
                </a:ln>
                <a:gradFill rotWithShape="1">
                  <a:gsLst>
                    <a:gs pos="0">
                      <a:srgbClr val="AAAAAA"/>
                    </a:gs>
                    <a:gs pos="100000">
                      <a:srgbClr val="FFFFFF"/>
                    </a:gs>
                  </a:gsLst>
                  <a:lin ang="5400000" scaled="1"/>
                </a:gradFill>
                <a:effectLst>
                  <a:outerShdw dist="45791" dir="3378596" algn="ctr" rotWithShape="0">
                    <a:srgbClr val="4D4D4D">
                      <a:alpha val="79999"/>
                    </a:srgbClr>
                  </a:outerShdw>
                </a:effectLst>
                <a:uLnTx/>
                <a:uFillTx/>
                <a:latin typeface="Arial Black"/>
                <a:ea typeface="+mn-ea"/>
                <a:cs typeface="+mn-cs"/>
              </a:rPr>
              <a:t>TRUSTWORTHY</a:t>
            </a:r>
          </a:p>
        </p:txBody>
      </p:sp>
    </p:spTree>
    <p:extLst>
      <p:ext uri="{BB962C8B-B14F-4D97-AF65-F5344CB8AC3E}">
        <p14:creationId xmlns:p14="http://schemas.microsoft.com/office/powerpoint/2010/main" val="214372112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078"/>
                                        </p:tgtEl>
                                        <p:attrNameLst>
                                          <p:attrName>style.visibility</p:attrName>
                                        </p:attrNameLst>
                                      </p:cBhvr>
                                      <p:to>
                                        <p:strVal val="visible"/>
                                      </p:to>
                                    </p:set>
                                    <p:animEffect transition="in" filter="wipe(left)">
                                      <p:cBhvr>
                                        <p:cTn id="7" dur="3000"/>
                                        <p:tgtEl>
                                          <p:spTgt spid="30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a:xfrm>
            <a:off x="457200" y="304800"/>
            <a:ext cx="7024744" cy="1143000"/>
          </a:xfrm>
        </p:spPr>
        <p:txBody>
          <a:bodyPr/>
          <a:lstStyle/>
          <a:p>
            <a:pPr eaLnBrk="1" hangingPunct="1"/>
            <a:r>
              <a:rPr lang="en-US" dirty="0"/>
              <a:t>REVELATION 22:16</a:t>
            </a:r>
          </a:p>
        </p:txBody>
      </p:sp>
      <p:sp>
        <p:nvSpPr>
          <p:cNvPr id="27651" name="Rectangle 3"/>
          <p:cNvSpPr>
            <a:spLocks noGrp="1" noChangeArrowheads="1"/>
          </p:cNvSpPr>
          <p:nvPr>
            <p:ph idx="1"/>
          </p:nvPr>
        </p:nvSpPr>
        <p:spPr>
          <a:xfrm>
            <a:off x="1600200" y="1905000"/>
            <a:ext cx="7162800" cy="4648200"/>
          </a:xfrm>
        </p:spPr>
        <p:txBody>
          <a:bodyPr>
            <a:normAutofit/>
          </a:bodyPr>
          <a:lstStyle/>
          <a:p>
            <a:pPr eaLnBrk="1" hangingPunct="1">
              <a:lnSpc>
                <a:spcPct val="90000"/>
              </a:lnSpc>
            </a:pPr>
            <a:r>
              <a:rPr lang="en-US" sz="3200" dirty="0"/>
              <a:t>DEITY &amp; HUMANITY OF CHRIST</a:t>
            </a:r>
          </a:p>
          <a:p>
            <a:pPr lvl="1" eaLnBrk="1" hangingPunct="1">
              <a:lnSpc>
                <a:spcPct val="90000"/>
              </a:lnSpc>
            </a:pPr>
            <a:r>
              <a:rPr lang="en-US" sz="2800" dirty="0"/>
              <a:t>“Root” Of David – Source Of David</a:t>
            </a:r>
          </a:p>
          <a:p>
            <a:pPr lvl="1" eaLnBrk="1" hangingPunct="1">
              <a:lnSpc>
                <a:spcPct val="90000"/>
              </a:lnSpc>
            </a:pPr>
            <a:r>
              <a:rPr lang="en-US" sz="2800" dirty="0"/>
              <a:t>“Offspring” Of David – Born Through David’s Flesh (Rom. 1:3)</a:t>
            </a:r>
          </a:p>
          <a:p>
            <a:pPr lvl="1" eaLnBrk="1" hangingPunct="1">
              <a:lnSpc>
                <a:spcPct val="90000"/>
              </a:lnSpc>
            </a:pPr>
            <a:r>
              <a:rPr lang="en-US" sz="2800" dirty="0"/>
              <a:t>Bright And Morning Star – Light – New Day –Jesus Brings Newness To Our Lives That Have Been Darkened By Sin</a:t>
            </a:r>
          </a:p>
        </p:txBody>
      </p:sp>
      <p:sp>
        <p:nvSpPr>
          <p:cNvPr id="21506" name="Slide Number Placeholder 5"/>
          <p:cNvSpPr>
            <a:spLocks noGrp="1"/>
          </p:cNvSpPr>
          <p:nvPr>
            <p:ph type="sldNum" sz="quarter" idx="12"/>
          </p:nvPr>
        </p:nvSpPr>
        <p:spPr>
          <a:xfrm>
            <a:off x="4649096" y="224491"/>
            <a:ext cx="1332156"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2FF646DD-E66B-4797-AA87-3C3F5BD68AAE}" type="slidenum">
              <a:rPr kumimoji="0" lang="en-US" sz="1200" b="0" i="0" u="none" strike="noStrike" kern="1200" cap="none" spc="0" normalizeH="0" baseline="0" noProof="0">
                <a:ln>
                  <a:noFill/>
                </a:ln>
                <a:solidFill>
                  <a:prstClr val="white"/>
                </a:solidFill>
                <a:effectLst/>
                <a:uLnTx/>
                <a:uFillTx/>
                <a:latin typeface="Arial"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dirty="0">
              <a:ln>
                <a:noFill/>
              </a:ln>
              <a:solidFill>
                <a:prstClr val="white"/>
              </a:solidFill>
              <a:effectLst/>
              <a:uLnTx/>
              <a:uFillTx/>
              <a:latin typeface="Arial" charset="0"/>
              <a:ea typeface="+mn-ea"/>
              <a:cs typeface="+mn-cs"/>
            </a:endParaRPr>
          </a:p>
        </p:txBody>
      </p:sp>
      <p:sp>
        <p:nvSpPr>
          <p:cNvPr id="5" name="Footer Placeholder 4"/>
          <p:cNvSpPr>
            <a:spLocks noGrp="1"/>
          </p:cNvSpPr>
          <p:nvPr>
            <p:ph type="ftr" sz="quarter" idx="11"/>
          </p:nvPr>
        </p:nvSpPr>
        <p:spPr>
          <a:xfrm>
            <a:off x="4641448" y="5852160"/>
            <a:ext cx="3502152"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5881327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Effect transition="in" filter="fade">
                                      <p:cBhvr>
                                        <p:cTn id="7" dur="2000"/>
                                        <p:tgtEl>
                                          <p:spTgt spid="276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27651">
                                            <p:txEl>
                                              <p:pRg st="1" end="1"/>
                                            </p:txEl>
                                          </p:spTgt>
                                        </p:tgtEl>
                                        <p:attrNameLst>
                                          <p:attrName>style.visibility</p:attrName>
                                        </p:attrNameLst>
                                      </p:cBhvr>
                                      <p:to>
                                        <p:strVal val="visible"/>
                                      </p:to>
                                    </p:set>
                                    <p:animEffect transition="in" filter="randombar(horizontal)">
                                      <p:cBhvr>
                                        <p:cTn id="12" dur="500"/>
                                        <p:tgtEl>
                                          <p:spTgt spid="27651">
                                            <p:txEl>
                                              <p:pRg st="1" end="1"/>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27651">
                                            <p:txEl>
                                              <p:pRg st="2" end="2"/>
                                            </p:txEl>
                                          </p:spTgt>
                                        </p:tgtEl>
                                        <p:attrNameLst>
                                          <p:attrName>style.visibility</p:attrName>
                                        </p:attrNameLst>
                                      </p:cBhvr>
                                      <p:to>
                                        <p:strVal val="visible"/>
                                      </p:to>
                                    </p:set>
                                    <p:animEffect transition="in" filter="randombar(horizontal)">
                                      <p:cBhvr>
                                        <p:cTn id="15" dur="500"/>
                                        <p:tgtEl>
                                          <p:spTgt spid="27651">
                                            <p:txEl>
                                              <p:pRg st="2" end="2"/>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27651">
                                            <p:txEl>
                                              <p:pRg st="3" end="3"/>
                                            </p:txEl>
                                          </p:spTgt>
                                        </p:tgtEl>
                                        <p:attrNameLst>
                                          <p:attrName>style.visibility</p:attrName>
                                        </p:attrNameLst>
                                      </p:cBhvr>
                                      <p:to>
                                        <p:strVal val="visible"/>
                                      </p:to>
                                    </p:set>
                                    <p:animEffect transition="in" filter="randombar(horizontal)">
                                      <p:cBhvr>
                                        <p:cTn id="18" dur="500"/>
                                        <p:tgtEl>
                                          <p:spTgt spid="276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2"/>
          <p:cNvSpPr>
            <a:spLocks noGrp="1" noChangeArrowheads="1"/>
          </p:cNvSpPr>
          <p:nvPr>
            <p:ph type="title"/>
          </p:nvPr>
        </p:nvSpPr>
        <p:spPr/>
        <p:txBody>
          <a:bodyPr/>
          <a:lstStyle/>
          <a:p>
            <a:pPr eaLnBrk="1" hangingPunct="1"/>
            <a:r>
              <a:rPr lang="en-US"/>
              <a:t>REVELATION 22:17</a:t>
            </a:r>
          </a:p>
        </p:txBody>
      </p:sp>
      <p:sp>
        <p:nvSpPr>
          <p:cNvPr id="22533" name="Rectangle 3"/>
          <p:cNvSpPr>
            <a:spLocks noGrp="1" noChangeArrowheads="1"/>
          </p:cNvSpPr>
          <p:nvPr>
            <p:ph idx="1"/>
          </p:nvPr>
        </p:nvSpPr>
        <p:spPr>
          <a:xfrm>
            <a:off x="1043492" y="2312813"/>
            <a:ext cx="6777317" cy="3904472"/>
          </a:xfrm>
        </p:spPr>
        <p:txBody>
          <a:bodyPr>
            <a:normAutofit fontScale="92500"/>
          </a:bodyPr>
          <a:lstStyle/>
          <a:p>
            <a:pPr eaLnBrk="1" hangingPunct="1"/>
            <a:r>
              <a:rPr lang="en-US" sz="3600" dirty="0"/>
              <a:t>“Spirit” 3</a:t>
            </a:r>
            <a:r>
              <a:rPr lang="en-US" sz="3600" baseline="30000" dirty="0"/>
              <a:t>rd</a:t>
            </a:r>
            <a:r>
              <a:rPr lang="en-US" sz="3600" dirty="0"/>
              <a:t> person of Godhead</a:t>
            </a:r>
          </a:p>
          <a:p>
            <a:pPr lvl="1" eaLnBrk="1" hangingPunct="1"/>
            <a:r>
              <a:rPr lang="en-US" sz="3200" dirty="0"/>
              <a:t>Invites men with the bride</a:t>
            </a:r>
          </a:p>
          <a:p>
            <a:pPr lvl="1" eaLnBrk="1" hangingPunct="1"/>
            <a:r>
              <a:rPr lang="en-US" sz="3200" dirty="0"/>
              <a:t>The Spirit’s ministry is inviting people to life through the word</a:t>
            </a:r>
          </a:p>
          <a:p>
            <a:pPr lvl="1" eaLnBrk="1" hangingPunct="1"/>
            <a:r>
              <a:rPr lang="en-US" sz="3200" dirty="0"/>
              <a:t>Our primary work today is found in this invitation</a:t>
            </a:r>
          </a:p>
        </p:txBody>
      </p:sp>
      <p:sp>
        <p:nvSpPr>
          <p:cNvPr id="22530" name="Footer Placeholder 4"/>
          <p:cNvSpPr>
            <a:spLocks noGrp="1"/>
          </p:cNvSpPr>
          <p:nvPr>
            <p:ph type="ftr" sz="quarter" idx="11"/>
          </p:nvPr>
        </p:nvSpPr>
        <p:spPr>
          <a:xfrm>
            <a:off x="4641448" y="5852160"/>
            <a:ext cx="3502152"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2531" name="Slide Number Placeholder 5"/>
          <p:cNvSpPr>
            <a:spLocks noGrp="1"/>
          </p:cNvSpPr>
          <p:nvPr>
            <p:ph type="sldNum" sz="quarter" idx="12"/>
          </p:nvPr>
        </p:nvSpPr>
        <p:spPr>
          <a:xfrm>
            <a:off x="4649096" y="224491"/>
            <a:ext cx="1332156"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A1FB88C9-C255-4AFF-9C18-22209C9685DB}" type="slidenum">
              <a:rPr kumimoji="0" lang="en-US" sz="1200" b="0" i="0" u="none" strike="noStrike" kern="1200" cap="none" spc="0" normalizeH="0" baseline="0" noProof="0">
                <a:ln>
                  <a:noFill/>
                </a:ln>
                <a:solidFill>
                  <a:prstClr val="white"/>
                </a:solidFill>
                <a:effectLst/>
                <a:uLnTx/>
                <a:uFillTx/>
                <a:latin typeface="Arial"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dirty="0">
              <a:ln>
                <a:noFill/>
              </a:ln>
              <a:solidFill>
                <a:prstClr val="white"/>
              </a:solidFill>
              <a:effectLst/>
              <a:uLnTx/>
              <a:uFillTx/>
              <a:latin typeface="Arial" charset="0"/>
              <a:ea typeface="+mn-ea"/>
              <a:cs typeface="+mn-cs"/>
            </a:endParaRPr>
          </a:p>
        </p:txBody>
      </p:sp>
    </p:spTree>
    <p:extLst>
      <p:ext uri="{BB962C8B-B14F-4D97-AF65-F5344CB8AC3E}">
        <p14:creationId xmlns:p14="http://schemas.microsoft.com/office/powerpoint/2010/main" val="946188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22533">
                                            <p:txEl>
                                              <p:pRg st="2" end="2"/>
                                            </p:txEl>
                                          </p:spTgt>
                                        </p:tgtEl>
                                        <p:attrNameLst>
                                          <p:attrName>style.visibility</p:attrName>
                                        </p:attrNameLst>
                                      </p:cBhvr>
                                      <p:to>
                                        <p:strVal val="visible"/>
                                      </p:to>
                                    </p:set>
                                    <p:animEffect transition="in" filter="wipe(right)">
                                      <p:cBhvr>
                                        <p:cTn id="7" dur="500"/>
                                        <p:tgtEl>
                                          <p:spTgt spid="2253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22533">
                                            <p:txEl>
                                              <p:pRg st="3" end="3"/>
                                            </p:txEl>
                                          </p:spTgt>
                                        </p:tgtEl>
                                        <p:attrNameLst>
                                          <p:attrName>style.visibility</p:attrName>
                                        </p:attrNameLst>
                                      </p:cBhvr>
                                      <p:to>
                                        <p:strVal val="visible"/>
                                      </p:to>
                                    </p:set>
                                    <p:animEffect transition="in" filter="wipe(right)">
                                      <p:cBhvr>
                                        <p:cTn id="12" dur="500"/>
                                        <p:tgtEl>
                                          <p:spTgt spid="2253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2"/>
          <p:cNvSpPr>
            <a:spLocks noGrp="1" noChangeArrowheads="1"/>
          </p:cNvSpPr>
          <p:nvPr>
            <p:ph type="title"/>
          </p:nvPr>
        </p:nvSpPr>
        <p:spPr/>
        <p:txBody>
          <a:bodyPr/>
          <a:lstStyle/>
          <a:p>
            <a:pPr eaLnBrk="1" hangingPunct="1"/>
            <a:r>
              <a:rPr lang="en-US"/>
              <a:t>22:17</a:t>
            </a:r>
          </a:p>
        </p:txBody>
      </p:sp>
      <p:sp>
        <p:nvSpPr>
          <p:cNvPr id="23557" name="Rectangle 3"/>
          <p:cNvSpPr>
            <a:spLocks noGrp="1" noChangeArrowheads="1"/>
          </p:cNvSpPr>
          <p:nvPr>
            <p:ph idx="1"/>
          </p:nvPr>
        </p:nvSpPr>
        <p:spPr/>
        <p:txBody>
          <a:bodyPr>
            <a:normAutofit/>
          </a:bodyPr>
          <a:lstStyle/>
          <a:p>
            <a:pPr eaLnBrk="1" hangingPunct="1"/>
            <a:r>
              <a:rPr lang="en-US" sz="3200" dirty="0"/>
              <a:t>‘Whoever’ –No Geographic Or Social Boundaries</a:t>
            </a:r>
          </a:p>
          <a:p>
            <a:pPr lvl="1" eaLnBrk="1" hangingPunct="1"/>
            <a:r>
              <a:rPr lang="en-US" sz="2800" dirty="0"/>
              <a:t>Gospel For The Whole World (21:24; Mk. 16:15, 16)</a:t>
            </a:r>
          </a:p>
          <a:p>
            <a:pPr lvl="1" eaLnBrk="1" hangingPunct="1"/>
            <a:r>
              <a:rPr lang="en-US" sz="2800" dirty="0"/>
              <a:t>Water Of Life Is </a:t>
            </a:r>
            <a:r>
              <a:rPr lang="en-US" sz="2800" u="sng" dirty="0"/>
              <a:t>Free</a:t>
            </a:r>
            <a:r>
              <a:rPr lang="en-US" sz="2800" dirty="0"/>
              <a:t> But Not Forced Upon Any To Drink</a:t>
            </a:r>
          </a:p>
        </p:txBody>
      </p:sp>
      <p:sp>
        <p:nvSpPr>
          <p:cNvPr id="23554" name="Footer Placeholder 4"/>
          <p:cNvSpPr>
            <a:spLocks noGrp="1"/>
          </p:cNvSpPr>
          <p:nvPr>
            <p:ph type="ftr" sz="quarter" idx="11"/>
          </p:nvPr>
        </p:nvSpPr>
        <p:spPr>
          <a:xfrm>
            <a:off x="4641448" y="5852160"/>
            <a:ext cx="3502152"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3555" name="Slide Number Placeholder 5"/>
          <p:cNvSpPr>
            <a:spLocks noGrp="1"/>
          </p:cNvSpPr>
          <p:nvPr>
            <p:ph type="sldNum" sz="quarter" idx="12"/>
          </p:nvPr>
        </p:nvSpPr>
        <p:spPr>
          <a:xfrm>
            <a:off x="4649096" y="224491"/>
            <a:ext cx="1332156"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24AFC043-1C10-458D-ADA7-71BAFF7EC756}" type="slidenum">
              <a:rPr kumimoji="0" lang="en-US" sz="1200" b="0" i="0" u="none" strike="noStrike" kern="1200" cap="none" spc="0" normalizeH="0" baseline="0" noProof="0">
                <a:ln>
                  <a:noFill/>
                </a:ln>
                <a:solidFill>
                  <a:prstClr val="white"/>
                </a:solidFill>
                <a:effectLst/>
                <a:uLnTx/>
                <a:uFillTx/>
                <a:latin typeface="Arial"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dirty="0">
              <a:ln>
                <a:noFill/>
              </a:ln>
              <a:solidFill>
                <a:prstClr val="white"/>
              </a:solidFill>
              <a:effectLst/>
              <a:uLnTx/>
              <a:uFillTx/>
              <a:latin typeface="Arial" charset="0"/>
              <a:ea typeface="+mn-ea"/>
              <a:cs typeface="+mn-cs"/>
            </a:endParaRPr>
          </a:p>
        </p:txBody>
      </p:sp>
    </p:spTree>
    <p:extLst>
      <p:ext uri="{BB962C8B-B14F-4D97-AF65-F5344CB8AC3E}">
        <p14:creationId xmlns:p14="http://schemas.microsoft.com/office/powerpoint/2010/main" val="3614161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2"/>
          <p:cNvSpPr>
            <a:spLocks noGrp="1" noChangeArrowheads="1"/>
          </p:cNvSpPr>
          <p:nvPr>
            <p:ph type="title"/>
          </p:nvPr>
        </p:nvSpPr>
        <p:spPr/>
        <p:txBody>
          <a:bodyPr/>
          <a:lstStyle/>
          <a:p>
            <a:pPr eaLnBrk="1" hangingPunct="1"/>
            <a:r>
              <a:rPr lang="en-US"/>
              <a:t>REVELATION 22:18, 19</a:t>
            </a:r>
          </a:p>
        </p:txBody>
      </p:sp>
      <p:sp>
        <p:nvSpPr>
          <p:cNvPr id="24581" name="Rectangle 3"/>
          <p:cNvSpPr>
            <a:spLocks noGrp="1" noChangeArrowheads="1"/>
          </p:cNvSpPr>
          <p:nvPr>
            <p:ph idx="1"/>
          </p:nvPr>
        </p:nvSpPr>
        <p:spPr/>
        <p:txBody>
          <a:bodyPr>
            <a:normAutofit/>
          </a:bodyPr>
          <a:lstStyle/>
          <a:p>
            <a:pPr eaLnBrk="1" hangingPunct="1"/>
            <a:r>
              <a:rPr lang="en-US" sz="3200" dirty="0"/>
              <a:t>Ominous Threat!</a:t>
            </a:r>
          </a:p>
          <a:p>
            <a:pPr eaLnBrk="1" hangingPunct="1"/>
            <a:r>
              <a:rPr lang="en-US" sz="3200" dirty="0"/>
              <a:t>The Way To Guarantee Eternity In Hell—Change God’s Word</a:t>
            </a:r>
          </a:p>
          <a:p>
            <a:pPr eaLnBrk="1" hangingPunct="1"/>
            <a:r>
              <a:rPr lang="en-US" sz="3200" dirty="0"/>
              <a:t>Thematic of Bible </a:t>
            </a:r>
            <a:br>
              <a:rPr lang="en-US" sz="3200" dirty="0"/>
            </a:br>
            <a:r>
              <a:rPr lang="en-US" sz="3200" dirty="0"/>
              <a:t>(Deut. 4:2; 12:32; Prov. 30:5, 6)</a:t>
            </a:r>
          </a:p>
        </p:txBody>
      </p:sp>
      <p:sp>
        <p:nvSpPr>
          <p:cNvPr id="24578" name="Footer Placeholder 4"/>
          <p:cNvSpPr>
            <a:spLocks noGrp="1"/>
          </p:cNvSpPr>
          <p:nvPr>
            <p:ph type="ftr" sz="quarter" idx="11"/>
          </p:nvPr>
        </p:nvSpPr>
        <p:spPr>
          <a:xfrm>
            <a:off x="4641448" y="5852160"/>
            <a:ext cx="3502152"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Slide Number Placeholder 5"/>
          <p:cNvSpPr>
            <a:spLocks noGrp="1"/>
          </p:cNvSpPr>
          <p:nvPr>
            <p:ph type="sldNum" sz="quarter" idx="12"/>
          </p:nvPr>
        </p:nvSpPr>
        <p:spPr>
          <a:xfrm>
            <a:off x="4649096" y="224491"/>
            <a:ext cx="1332156"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91D4297C-1A88-45C5-8118-FF5AF4317BE3}" type="slidenum">
              <a:rPr kumimoji="0" lang="en-US" sz="1200" b="0" i="0" u="none" strike="noStrike" kern="1200" cap="none" spc="0" normalizeH="0" baseline="0" noProof="0">
                <a:ln>
                  <a:noFill/>
                </a:ln>
                <a:solidFill>
                  <a:prstClr val="white"/>
                </a:solidFill>
                <a:effectLst/>
                <a:uLnTx/>
                <a:uFillTx/>
                <a:latin typeface="Arial"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dirty="0">
              <a:ln>
                <a:noFill/>
              </a:ln>
              <a:solidFill>
                <a:prstClr val="white"/>
              </a:solidFill>
              <a:effectLst/>
              <a:uLnTx/>
              <a:uFillTx/>
              <a:latin typeface="Arial" charset="0"/>
              <a:ea typeface="+mn-ea"/>
              <a:cs typeface="+mn-cs"/>
            </a:endParaRPr>
          </a:p>
        </p:txBody>
      </p:sp>
    </p:spTree>
    <p:extLst>
      <p:ext uri="{BB962C8B-B14F-4D97-AF65-F5344CB8AC3E}">
        <p14:creationId xmlns:p14="http://schemas.microsoft.com/office/powerpoint/2010/main" val="12373583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4581">
                                            <p:txEl>
                                              <p:pRg st="1" end="1"/>
                                            </p:txEl>
                                          </p:spTgt>
                                        </p:tgtEl>
                                        <p:attrNameLst>
                                          <p:attrName>style.visibility</p:attrName>
                                        </p:attrNameLst>
                                      </p:cBhvr>
                                      <p:to>
                                        <p:strVal val="visible"/>
                                      </p:to>
                                    </p:set>
                                    <p:animEffect transition="in" filter="barn(inVertical)">
                                      <p:cBhvr>
                                        <p:cTn id="7" dur="500"/>
                                        <p:tgtEl>
                                          <p:spTgt spid="2458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4581">
                                            <p:txEl>
                                              <p:pRg st="2" end="2"/>
                                            </p:txEl>
                                          </p:spTgt>
                                        </p:tgtEl>
                                        <p:attrNameLst>
                                          <p:attrName>style.visibility</p:attrName>
                                        </p:attrNameLst>
                                      </p:cBhvr>
                                      <p:to>
                                        <p:strVal val="visible"/>
                                      </p:to>
                                    </p:set>
                                    <p:animEffect transition="in" filter="barn(inVertical)">
                                      <p:cBhvr>
                                        <p:cTn id="12" dur="500"/>
                                        <p:tgtEl>
                                          <p:spTgt spid="2458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t>REVELATION 22:18, 19</a:t>
            </a:r>
          </a:p>
        </p:txBody>
      </p:sp>
      <p:sp>
        <p:nvSpPr>
          <p:cNvPr id="31747" name="Rectangle 3"/>
          <p:cNvSpPr>
            <a:spLocks noGrp="1" noChangeArrowheads="1"/>
          </p:cNvSpPr>
          <p:nvPr>
            <p:ph idx="1"/>
          </p:nvPr>
        </p:nvSpPr>
        <p:spPr>
          <a:xfrm>
            <a:off x="1600200" y="2514600"/>
            <a:ext cx="7086600" cy="4038600"/>
          </a:xfrm>
        </p:spPr>
        <p:txBody>
          <a:bodyPr/>
          <a:lstStyle/>
          <a:p>
            <a:pPr eaLnBrk="1" hangingPunct="1">
              <a:lnSpc>
                <a:spcPct val="90000"/>
              </a:lnSpc>
              <a:defRPr/>
            </a:pPr>
            <a:r>
              <a:rPr lang="en-US" dirty="0"/>
              <a:t>Violations</a:t>
            </a:r>
          </a:p>
          <a:p>
            <a:pPr lvl="1" eaLnBrk="1" hangingPunct="1">
              <a:lnSpc>
                <a:spcPct val="90000"/>
              </a:lnSpc>
              <a:defRPr/>
            </a:pPr>
            <a:r>
              <a:rPr lang="en-US" dirty="0"/>
              <a:t>Binding tradition, building church creeds, wresting the Scripture, adding to the work of the church; redefining church, gospel, Jesus, etc.</a:t>
            </a:r>
          </a:p>
          <a:p>
            <a:pPr eaLnBrk="1" hangingPunct="1">
              <a:lnSpc>
                <a:spcPct val="90000"/>
              </a:lnSpc>
              <a:buFontTx/>
              <a:buNone/>
              <a:defRPr/>
            </a:pPr>
            <a:endParaRPr lang="en-US" u="sng" dirty="0">
              <a:effectLst>
                <a:outerShdw blurRad="38100" dist="38100" dir="2700000" algn="tl">
                  <a:srgbClr val="000000"/>
                </a:outerShdw>
              </a:effectLst>
            </a:endParaRPr>
          </a:p>
          <a:p>
            <a:pPr eaLnBrk="1" hangingPunct="1">
              <a:lnSpc>
                <a:spcPct val="90000"/>
              </a:lnSpc>
              <a:buFontTx/>
              <a:buNone/>
              <a:defRPr/>
            </a:pPr>
            <a:r>
              <a:rPr lang="en-US" u="sng" dirty="0">
                <a:effectLst>
                  <a:outerShdw blurRad="38100" dist="38100" dir="2700000" algn="tl">
                    <a:srgbClr val="000000"/>
                  </a:outerShdw>
                </a:effectLst>
              </a:rPr>
              <a:t>Irony: </a:t>
            </a:r>
          </a:p>
          <a:p>
            <a:pPr eaLnBrk="1" hangingPunct="1">
              <a:lnSpc>
                <a:spcPct val="90000"/>
              </a:lnSpc>
              <a:buFontTx/>
              <a:buNone/>
              <a:defRPr/>
            </a:pPr>
            <a:r>
              <a:rPr lang="en-US" dirty="0"/>
              <a:t>Probably the most or one of the most abused books in the bible!</a:t>
            </a:r>
          </a:p>
        </p:txBody>
      </p:sp>
      <p:sp>
        <p:nvSpPr>
          <p:cNvPr id="4" name="Slide Number Placeholder 5"/>
          <p:cNvSpPr>
            <a:spLocks noGrp="1"/>
          </p:cNvSpPr>
          <p:nvPr>
            <p:ph type="sldNum" sz="quarter" idx="12"/>
          </p:nvPr>
        </p:nvSpPr>
        <p:spPr>
          <a:xfrm>
            <a:off x="4649096" y="224491"/>
            <a:ext cx="1332156"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60523C7A-590E-4CB8-ADDD-12C927AE8325}" type="slidenum">
              <a:rPr kumimoji="0" lang="en-US" sz="1200" b="0" i="0" u="none" strike="noStrike" kern="1200" cap="none" spc="0" normalizeH="0" baseline="0" noProof="0">
                <a:ln>
                  <a:noFill/>
                </a:ln>
                <a:solidFill>
                  <a:prstClr val="white"/>
                </a:solidFill>
                <a:effectLst/>
                <a:uLnTx/>
                <a:uFillTx/>
                <a:latin typeface="Arial"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dirty="0">
              <a:ln>
                <a:noFill/>
              </a:ln>
              <a:solidFill>
                <a:prstClr val="white"/>
              </a:solidFill>
              <a:effectLst/>
              <a:uLnTx/>
              <a:uFillTx/>
              <a:latin typeface="Arial" charset="0"/>
              <a:ea typeface="+mn-ea"/>
              <a:cs typeface="+mn-cs"/>
            </a:endParaRPr>
          </a:p>
        </p:txBody>
      </p:sp>
    </p:spTree>
    <p:extLst>
      <p:ext uri="{BB962C8B-B14F-4D97-AF65-F5344CB8AC3E}">
        <p14:creationId xmlns:p14="http://schemas.microsoft.com/office/powerpoint/2010/main" val="3274503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1747">
                                            <p:txEl>
                                              <p:pRg st="1" end="1"/>
                                            </p:txEl>
                                          </p:spTgt>
                                        </p:tgtEl>
                                        <p:attrNameLst>
                                          <p:attrName>style.visibility</p:attrName>
                                        </p:attrNameLst>
                                      </p:cBhvr>
                                      <p:to>
                                        <p:strVal val="visible"/>
                                      </p:to>
                                    </p:set>
                                    <p:animEffect transition="in" filter="wipe(left)">
                                      <p:cBhvr>
                                        <p:cTn id="7" dur="500"/>
                                        <p:tgtEl>
                                          <p:spTgt spid="3174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1747">
                                            <p:txEl>
                                              <p:pRg st="3" end="3"/>
                                            </p:txEl>
                                          </p:spTgt>
                                        </p:tgtEl>
                                        <p:attrNameLst>
                                          <p:attrName>style.visibility</p:attrName>
                                        </p:attrNameLst>
                                      </p:cBhvr>
                                      <p:to>
                                        <p:strVal val="visible"/>
                                      </p:to>
                                    </p:set>
                                    <p:animEffect transition="in" filter="wipe(left)">
                                      <p:cBhvr>
                                        <p:cTn id="12" dur="500"/>
                                        <p:tgtEl>
                                          <p:spTgt spid="31747">
                                            <p:txEl>
                                              <p:pRg st="3" end="3"/>
                                            </p:txEl>
                                          </p:spTgt>
                                        </p:tgtEl>
                                      </p:cBhvr>
                                    </p:animEffect>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31747">
                                            <p:txEl>
                                              <p:pRg st="4" end="4"/>
                                            </p:txEl>
                                          </p:spTgt>
                                        </p:tgtEl>
                                        <p:attrNameLst>
                                          <p:attrName>style.visibility</p:attrName>
                                        </p:attrNameLst>
                                      </p:cBhvr>
                                      <p:to>
                                        <p:strVal val="visible"/>
                                      </p:to>
                                    </p:set>
                                    <p:animEffect transition="in" filter="wipe(left)">
                                      <p:cBhvr>
                                        <p:cTn id="16" dur="500"/>
                                        <p:tgtEl>
                                          <p:spTgt spid="317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2"/>
          <p:cNvSpPr>
            <a:spLocks noGrp="1" noChangeArrowheads="1"/>
          </p:cNvSpPr>
          <p:nvPr>
            <p:ph type="title"/>
          </p:nvPr>
        </p:nvSpPr>
        <p:spPr/>
        <p:txBody>
          <a:bodyPr/>
          <a:lstStyle/>
          <a:p>
            <a:pPr eaLnBrk="1" hangingPunct="1"/>
            <a:r>
              <a:rPr lang="en-US"/>
              <a:t>REVELATION 22:20, 21</a:t>
            </a:r>
          </a:p>
        </p:txBody>
      </p:sp>
      <p:sp>
        <p:nvSpPr>
          <p:cNvPr id="32771" name="Rectangle 3"/>
          <p:cNvSpPr>
            <a:spLocks noGrp="1" noChangeArrowheads="1"/>
          </p:cNvSpPr>
          <p:nvPr>
            <p:ph idx="1"/>
          </p:nvPr>
        </p:nvSpPr>
        <p:spPr/>
        <p:txBody>
          <a:bodyPr>
            <a:normAutofit/>
          </a:bodyPr>
          <a:lstStyle/>
          <a:p>
            <a:pPr eaLnBrk="1" hangingPunct="1"/>
            <a:r>
              <a:rPr lang="en-US" dirty="0"/>
              <a:t>The Last Words Of Revelation And The Bible</a:t>
            </a:r>
          </a:p>
          <a:p>
            <a:pPr eaLnBrk="1" hangingPunct="1"/>
            <a:r>
              <a:rPr lang="en-US" dirty="0"/>
              <a:t>Lord’s Coming</a:t>
            </a:r>
          </a:p>
          <a:p>
            <a:pPr lvl="1" eaLnBrk="1" hangingPunct="1"/>
            <a:r>
              <a:rPr lang="en-US" dirty="0"/>
              <a:t>We Can Look Forward To That Day (2 Pet. 3:12-14; 1 Cor. 16:22)</a:t>
            </a:r>
          </a:p>
          <a:p>
            <a:pPr eaLnBrk="1" hangingPunct="1"/>
            <a:r>
              <a:rPr lang="en-US" dirty="0"/>
              <a:t>Bidding The Grace Of God</a:t>
            </a:r>
          </a:p>
          <a:p>
            <a:pPr lvl="1" eaLnBrk="1" hangingPunct="1"/>
            <a:r>
              <a:rPr lang="en-US" dirty="0"/>
              <a:t>All That We Have Is Through His Loving Favor</a:t>
            </a:r>
          </a:p>
          <a:p>
            <a:pPr lvl="1" eaLnBrk="1" hangingPunct="1"/>
            <a:r>
              <a:rPr lang="en-US" dirty="0"/>
              <a:t>“Amen”</a:t>
            </a:r>
          </a:p>
        </p:txBody>
      </p:sp>
      <p:sp>
        <p:nvSpPr>
          <p:cNvPr id="26626" name="Footer Placeholder 4"/>
          <p:cNvSpPr>
            <a:spLocks noGrp="1"/>
          </p:cNvSpPr>
          <p:nvPr>
            <p:ph type="ftr" sz="quarter" idx="11"/>
          </p:nvPr>
        </p:nvSpPr>
        <p:spPr>
          <a:xfrm>
            <a:off x="4641448" y="5852160"/>
            <a:ext cx="3502152"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6627" name="Slide Number Placeholder 5"/>
          <p:cNvSpPr>
            <a:spLocks noGrp="1"/>
          </p:cNvSpPr>
          <p:nvPr>
            <p:ph type="sldNum" sz="quarter" idx="12"/>
          </p:nvPr>
        </p:nvSpPr>
        <p:spPr>
          <a:xfrm>
            <a:off x="4649096" y="224491"/>
            <a:ext cx="1332156"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60523C7A-590E-4CB8-ADDD-12C927AE8325}" type="slidenum">
              <a:rPr kumimoji="0" lang="en-US" sz="1200" b="0" i="0" u="none" strike="noStrike" kern="1200" cap="none" spc="0" normalizeH="0" baseline="0" noProof="0">
                <a:ln>
                  <a:noFill/>
                </a:ln>
                <a:solidFill>
                  <a:prstClr val="white"/>
                </a:solidFill>
                <a:effectLst/>
                <a:uLnTx/>
                <a:uFillTx/>
                <a:latin typeface="Arial"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dirty="0">
              <a:ln>
                <a:noFill/>
              </a:ln>
              <a:solidFill>
                <a:prstClr val="white"/>
              </a:solidFill>
              <a:effectLst/>
              <a:uLnTx/>
              <a:uFillTx/>
              <a:latin typeface="Arial" charset="0"/>
              <a:ea typeface="+mn-ea"/>
              <a:cs typeface="+mn-cs"/>
            </a:endParaRPr>
          </a:p>
        </p:txBody>
      </p:sp>
    </p:spTree>
    <p:extLst>
      <p:ext uri="{BB962C8B-B14F-4D97-AF65-F5344CB8AC3E}">
        <p14:creationId xmlns:p14="http://schemas.microsoft.com/office/powerpoint/2010/main" val="3700483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a:spLocks noGrp="1" noChangeArrowheads="1"/>
          </p:cNvSpPr>
          <p:nvPr>
            <p:ph type="title"/>
          </p:nvPr>
        </p:nvSpPr>
        <p:spPr/>
        <p:txBody>
          <a:bodyPr/>
          <a:lstStyle/>
          <a:p>
            <a:pPr eaLnBrk="1" hangingPunct="1"/>
            <a:r>
              <a:rPr lang="en-US"/>
              <a:t>REVELATION 22:21</a:t>
            </a:r>
          </a:p>
        </p:txBody>
      </p:sp>
      <p:sp>
        <p:nvSpPr>
          <p:cNvPr id="27650" name="Footer Placeholder 3"/>
          <p:cNvSpPr>
            <a:spLocks noGrp="1"/>
          </p:cNvSpPr>
          <p:nvPr>
            <p:ph type="ftr" sz="quarter" idx="11"/>
          </p:nvPr>
        </p:nvSpPr>
        <p:spPr>
          <a:xfrm>
            <a:off x="4728851" y="6150162"/>
            <a:ext cx="3502152"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7651" name="Slide Number Placeholder 4"/>
          <p:cNvSpPr>
            <a:spLocks noGrp="1"/>
          </p:cNvSpPr>
          <p:nvPr>
            <p:ph type="sldNum" sz="quarter" idx="12"/>
          </p:nvPr>
        </p:nvSpPr>
        <p:spPr>
          <a:xfrm>
            <a:off x="4649096" y="224491"/>
            <a:ext cx="1332156"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B88B5A4F-9129-4DA7-B6F0-2F4B6F623203}" type="slidenum">
              <a:rPr kumimoji="0" lang="en-US" sz="1200" b="0" i="0" u="none" strike="noStrike" kern="1200" cap="none" spc="0" normalizeH="0" baseline="0" noProof="0">
                <a:ln>
                  <a:noFill/>
                </a:ln>
                <a:solidFill>
                  <a:prstClr val="white"/>
                </a:solidFill>
                <a:effectLst/>
                <a:uLnTx/>
                <a:uFillTx/>
                <a:latin typeface="Arial"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26</a:t>
            </a:fld>
            <a:endParaRPr kumimoji="0" lang="en-US" sz="1200" b="0" i="0" u="none" strike="noStrike" kern="1200" cap="none" spc="0" normalizeH="0" baseline="0" noProof="0" dirty="0">
              <a:ln>
                <a:noFill/>
              </a:ln>
              <a:solidFill>
                <a:prstClr val="white"/>
              </a:solidFill>
              <a:effectLst/>
              <a:uLnTx/>
              <a:uFillTx/>
              <a:latin typeface="Arial" charset="0"/>
              <a:ea typeface="+mn-ea"/>
              <a:cs typeface="+mn-cs"/>
            </a:endParaRPr>
          </a:p>
        </p:txBody>
      </p:sp>
      <p:sp>
        <p:nvSpPr>
          <p:cNvPr id="27653" name="Text Box 4"/>
          <p:cNvSpPr txBox="1">
            <a:spLocks noChangeArrowheads="1"/>
          </p:cNvSpPr>
          <p:nvPr/>
        </p:nvSpPr>
        <p:spPr bwMode="auto">
          <a:xfrm>
            <a:off x="1191491" y="2286000"/>
            <a:ext cx="7467600"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charset="0"/>
              </a:defRPr>
            </a:lvl1pPr>
            <a:lvl2pPr>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charset="0"/>
                <a:ea typeface="+mn-ea"/>
                <a:cs typeface="+mn-cs"/>
              </a:rPr>
              <a:t>As we leave the final words of inspiration, we are left in a state much like Paul described in Titus 2:13, </a:t>
            </a:r>
          </a:p>
          <a:p>
            <a:pPr marL="457200" marR="0" lvl="1" indent="0" algn="l" defTabSz="914400" rtl="0" eaLnBrk="0" fontAlgn="base" latinLnBrk="0" hangingPunct="0">
              <a:lnSpc>
                <a:spcPct val="100000"/>
              </a:lnSpc>
              <a:spcBef>
                <a:spcPct val="50000"/>
              </a:spcBef>
              <a:spcAft>
                <a:spcPct val="0"/>
              </a:spcAft>
              <a:buClrTx/>
              <a:buSzTx/>
              <a:buFontTx/>
              <a:buNone/>
              <a:tabLst/>
              <a:defRPr/>
            </a:pPr>
            <a:r>
              <a:rPr kumimoji="0" lang="en-US" sz="2400" b="1" i="1" u="none" strike="noStrike" kern="1200" cap="none" spc="0" normalizeH="0" baseline="0" noProof="0" dirty="0">
                <a:ln>
                  <a:noFill/>
                </a:ln>
                <a:solidFill>
                  <a:prstClr val="black"/>
                </a:solidFill>
                <a:effectLst/>
                <a:uLnTx/>
                <a:uFillTx/>
                <a:latin typeface="Arial" charset="0"/>
                <a:ea typeface="+mn-ea"/>
                <a:cs typeface="+mn-cs"/>
              </a:rPr>
              <a:t>“looking for the blessed hope and glorious appearing of our great God and Savior Jesus Christ.”</a:t>
            </a:r>
            <a:r>
              <a:rPr kumimoji="0" lang="en-US" sz="2400" b="0" i="0" u="none" strike="noStrike" kern="1200" cap="none" spc="0" normalizeH="0" baseline="0" noProof="0" dirty="0">
                <a:ln>
                  <a:noFill/>
                </a:ln>
                <a:solidFill>
                  <a:prstClr val="black"/>
                </a:solidFill>
                <a:effectLst/>
                <a:uLnTx/>
                <a:uFillTx/>
                <a:latin typeface="Arial" charset="0"/>
                <a:ea typeface="+mn-ea"/>
                <a:cs typeface="+mn-cs"/>
              </a:rPr>
              <a:t> </a:t>
            </a:r>
          </a:p>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charset="0"/>
                <a:ea typeface="+mn-ea"/>
                <a:cs typeface="+mn-cs"/>
              </a:rPr>
              <a:t>May we keep looking!</a:t>
            </a:r>
          </a:p>
        </p:txBody>
      </p:sp>
    </p:spTree>
    <p:extLst>
      <p:ext uri="{BB962C8B-B14F-4D97-AF65-F5344CB8AC3E}">
        <p14:creationId xmlns:p14="http://schemas.microsoft.com/office/powerpoint/2010/main" val="12931532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4"/>
          <p:cNvSpPr>
            <a:spLocks noGrp="1" noChangeArrowheads="1"/>
          </p:cNvSpPr>
          <p:nvPr>
            <p:ph type="title"/>
          </p:nvPr>
        </p:nvSpPr>
        <p:spPr>
          <a:xfrm>
            <a:off x="457200" y="304800"/>
            <a:ext cx="7024744" cy="1143000"/>
          </a:xfrm>
        </p:spPr>
        <p:txBody>
          <a:bodyPr/>
          <a:lstStyle/>
          <a:p>
            <a:pPr eaLnBrk="1" hangingPunct="1"/>
            <a:r>
              <a:rPr lang="en-US" dirty="0"/>
              <a:t>Revelation Review</a:t>
            </a:r>
          </a:p>
        </p:txBody>
      </p:sp>
      <p:sp>
        <p:nvSpPr>
          <p:cNvPr id="28677" name="Rectangle 5"/>
          <p:cNvSpPr>
            <a:spLocks noGrp="1" noChangeArrowheads="1"/>
          </p:cNvSpPr>
          <p:nvPr>
            <p:ph idx="1"/>
          </p:nvPr>
        </p:nvSpPr>
        <p:spPr>
          <a:xfrm>
            <a:off x="838200" y="1752600"/>
            <a:ext cx="3985707" cy="4153348"/>
          </a:xfrm>
        </p:spPr>
        <p:style>
          <a:lnRef idx="0">
            <a:schemeClr val="accent5"/>
          </a:lnRef>
          <a:fillRef idx="3">
            <a:schemeClr val="accent5"/>
          </a:fillRef>
          <a:effectRef idx="3">
            <a:schemeClr val="accent5"/>
          </a:effectRef>
          <a:fontRef idx="minor">
            <a:schemeClr val="lt1"/>
          </a:fontRef>
        </p:style>
        <p:txBody>
          <a:bodyPr>
            <a:normAutofit lnSpcReduction="10000"/>
          </a:bodyPr>
          <a:lstStyle/>
          <a:p>
            <a:pPr eaLnBrk="1" hangingPunct="1">
              <a:lnSpc>
                <a:spcPct val="90000"/>
              </a:lnSpc>
            </a:pPr>
            <a:r>
              <a:rPr lang="en-US" i="1" dirty="0"/>
              <a:t>Revelation</a:t>
            </a:r>
            <a:r>
              <a:rPr lang="en-US" dirty="0"/>
              <a:t> (</a:t>
            </a:r>
            <a:r>
              <a:rPr lang="en-US" i="1" dirty="0" err="1"/>
              <a:t>apokalupsis</a:t>
            </a:r>
            <a:r>
              <a:rPr lang="en-US" dirty="0"/>
              <a:t>) –to uncover</a:t>
            </a:r>
          </a:p>
          <a:p>
            <a:pPr eaLnBrk="1" hangingPunct="1">
              <a:lnSpc>
                <a:spcPct val="90000"/>
              </a:lnSpc>
            </a:pPr>
            <a:r>
              <a:rPr lang="en-US" dirty="0"/>
              <a:t>1-3  Christ to 7 churches</a:t>
            </a:r>
          </a:p>
          <a:p>
            <a:pPr lvl="1" eaLnBrk="1" hangingPunct="1">
              <a:lnSpc>
                <a:spcPct val="90000"/>
              </a:lnSpc>
            </a:pPr>
            <a:r>
              <a:rPr lang="en-US" dirty="0"/>
              <a:t>Ephesus</a:t>
            </a:r>
          </a:p>
          <a:p>
            <a:pPr lvl="1" eaLnBrk="1" hangingPunct="1">
              <a:lnSpc>
                <a:spcPct val="90000"/>
              </a:lnSpc>
            </a:pPr>
            <a:r>
              <a:rPr lang="en-US" dirty="0"/>
              <a:t>Smyrna</a:t>
            </a:r>
          </a:p>
          <a:p>
            <a:pPr lvl="1" eaLnBrk="1" hangingPunct="1">
              <a:lnSpc>
                <a:spcPct val="90000"/>
              </a:lnSpc>
            </a:pPr>
            <a:r>
              <a:rPr lang="en-US" dirty="0" err="1"/>
              <a:t>Pergamos</a:t>
            </a:r>
            <a:endParaRPr lang="en-US" dirty="0"/>
          </a:p>
          <a:p>
            <a:pPr lvl="1" eaLnBrk="1" hangingPunct="1">
              <a:lnSpc>
                <a:spcPct val="90000"/>
              </a:lnSpc>
            </a:pPr>
            <a:r>
              <a:rPr lang="en-US" dirty="0"/>
              <a:t>Thyatira</a:t>
            </a:r>
          </a:p>
          <a:p>
            <a:pPr lvl="1" eaLnBrk="1" hangingPunct="1">
              <a:lnSpc>
                <a:spcPct val="90000"/>
              </a:lnSpc>
            </a:pPr>
            <a:r>
              <a:rPr lang="en-US" dirty="0"/>
              <a:t>Sardis</a:t>
            </a:r>
          </a:p>
          <a:p>
            <a:pPr lvl="1" eaLnBrk="1" hangingPunct="1">
              <a:lnSpc>
                <a:spcPct val="90000"/>
              </a:lnSpc>
            </a:pPr>
            <a:r>
              <a:rPr lang="en-US" dirty="0"/>
              <a:t>Philadelphia </a:t>
            </a:r>
          </a:p>
          <a:p>
            <a:pPr lvl="1" eaLnBrk="1" hangingPunct="1">
              <a:lnSpc>
                <a:spcPct val="90000"/>
              </a:lnSpc>
            </a:pPr>
            <a:r>
              <a:rPr lang="en-US" dirty="0"/>
              <a:t>Laodicea </a:t>
            </a:r>
          </a:p>
        </p:txBody>
      </p:sp>
      <p:sp>
        <p:nvSpPr>
          <p:cNvPr id="28674" name="Footer Placeholder 4"/>
          <p:cNvSpPr>
            <a:spLocks noGrp="1"/>
          </p:cNvSpPr>
          <p:nvPr>
            <p:ph type="ftr" sz="quarter" idx="11"/>
          </p:nvPr>
        </p:nvSpPr>
        <p:spPr>
          <a:xfrm>
            <a:off x="4641448" y="5852160"/>
            <a:ext cx="3502152"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8675" name="Slide Number Placeholder 5"/>
          <p:cNvSpPr>
            <a:spLocks noGrp="1"/>
          </p:cNvSpPr>
          <p:nvPr>
            <p:ph type="sldNum" sz="quarter" idx="12"/>
          </p:nvPr>
        </p:nvSpPr>
        <p:spPr>
          <a:xfrm>
            <a:off x="4649096" y="224491"/>
            <a:ext cx="1332156"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FBFF05D5-3C93-48CB-9B9C-87E8C776C437}" type="slidenum">
              <a:rPr kumimoji="0" lang="en-US" sz="1200" b="0" i="0" u="none" strike="noStrike" kern="1200" cap="none" spc="0" normalizeH="0" baseline="0" noProof="0">
                <a:ln>
                  <a:noFill/>
                </a:ln>
                <a:solidFill>
                  <a:prstClr val="white">
                    <a:lumMod val="95000"/>
                  </a:prstClr>
                </a:solidFill>
                <a:effectLst/>
                <a:uLnTx/>
                <a:uFillTx/>
                <a:latin typeface="Arial"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27</a:t>
            </a:fld>
            <a:endParaRPr kumimoji="0" lang="en-US" sz="1200" b="0" i="0" u="none" strike="noStrike" kern="1200" cap="none" spc="0" normalizeH="0" baseline="0" noProof="0" dirty="0">
              <a:ln>
                <a:noFill/>
              </a:ln>
              <a:solidFill>
                <a:prstClr val="white">
                  <a:lumMod val="95000"/>
                </a:prstClr>
              </a:solidFill>
              <a:effectLst/>
              <a:uLnTx/>
              <a:uFillTx/>
              <a:latin typeface="Arial" charset="0"/>
              <a:ea typeface="+mn-ea"/>
              <a:cs typeface="+mn-cs"/>
            </a:endParaRPr>
          </a:p>
        </p:txBody>
      </p:sp>
      <p:sp>
        <p:nvSpPr>
          <p:cNvPr id="36871" name="Text Box 7"/>
          <p:cNvSpPr txBox="1">
            <a:spLocks noChangeArrowheads="1"/>
          </p:cNvSpPr>
          <p:nvPr/>
        </p:nvSpPr>
        <p:spPr bwMode="auto">
          <a:xfrm>
            <a:off x="4953000" y="3352800"/>
            <a:ext cx="3581400" cy="2354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marR="0" lvl="0" indent="-342900" algn="r" defTabSz="914400" rtl="0" eaLnBrk="0" fontAlgn="base" latinLnBrk="0" hangingPunct="0">
              <a:lnSpc>
                <a:spcPct val="100000"/>
              </a:lnSpc>
              <a:spcBef>
                <a:spcPct val="0"/>
              </a:spcBef>
              <a:spcAft>
                <a:spcPct val="0"/>
              </a:spcAft>
              <a:buClrTx/>
              <a:buSzTx/>
              <a:buFontTx/>
              <a:buNone/>
              <a:tabLst/>
              <a:defRPr/>
            </a:pPr>
            <a:r>
              <a:rPr kumimoji="0" lang="en-US" sz="2100" b="0" i="0" u="none" strike="noStrike" kern="1200" cap="none" spc="0" normalizeH="0" baseline="0" noProof="0" dirty="0">
                <a:ln>
                  <a:noFill/>
                </a:ln>
                <a:solidFill>
                  <a:prstClr val="black"/>
                </a:solidFill>
                <a:effectLst/>
                <a:uLnTx/>
                <a:uFillTx/>
                <a:latin typeface="Arial" charset="0"/>
                <a:ea typeface="+mn-ea"/>
                <a:cs typeface="+mn-cs"/>
              </a:rPr>
              <a:t>Left 1</a:t>
            </a:r>
            <a:r>
              <a:rPr kumimoji="0" lang="en-US" sz="2100" b="0" i="0" u="none" strike="noStrike" kern="1200" cap="none" spc="0" normalizeH="0" baseline="30000" noProof="0" dirty="0">
                <a:ln>
                  <a:noFill/>
                </a:ln>
                <a:solidFill>
                  <a:prstClr val="black"/>
                </a:solidFill>
                <a:effectLst/>
                <a:uLnTx/>
                <a:uFillTx/>
                <a:latin typeface="Arial" charset="0"/>
                <a:ea typeface="+mn-ea"/>
                <a:cs typeface="+mn-cs"/>
              </a:rPr>
              <a:t>st</a:t>
            </a:r>
            <a:r>
              <a:rPr kumimoji="0" lang="en-US" sz="2100" b="0" i="0" u="none" strike="noStrike" kern="1200" cap="none" spc="0" normalizeH="0" baseline="0" noProof="0" dirty="0">
                <a:ln>
                  <a:noFill/>
                </a:ln>
                <a:solidFill>
                  <a:prstClr val="black"/>
                </a:solidFill>
                <a:effectLst/>
                <a:uLnTx/>
                <a:uFillTx/>
                <a:latin typeface="Arial" charset="0"/>
                <a:ea typeface="+mn-ea"/>
                <a:cs typeface="+mn-cs"/>
              </a:rPr>
              <a:t> love</a:t>
            </a:r>
          </a:p>
          <a:p>
            <a:pPr marL="342900" marR="0" lvl="0" indent="-342900" algn="r" defTabSz="914400" rtl="0" eaLnBrk="0" fontAlgn="base" latinLnBrk="0" hangingPunct="0">
              <a:lnSpc>
                <a:spcPct val="100000"/>
              </a:lnSpc>
              <a:spcBef>
                <a:spcPct val="0"/>
              </a:spcBef>
              <a:spcAft>
                <a:spcPct val="0"/>
              </a:spcAft>
              <a:buClrTx/>
              <a:buSzTx/>
              <a:buFontTx/>
              <a:buNone/>
              <a:tabLst/>
              <a:defRPr/>
            </a:pPr>
            <a:r>
              <a:rPr kumimoji="0" lang="en-US" sz="2100" b="0" i="0" u="none" strike="noStrike" kern="1200" cap="none" spc="0" normalizeH="0" baseline="0" noProof="0" dirty="0">
                <a:ln>
                  <a:noFill/>
                </a:ln>
                <a:solidFill>
                  <a:prstClr val="black"/>
                </a:solidFill>
                <a:effectLst/>
                <a:uLnTx/>
                <a:uFillTx/>
                <a:latin typeface="Arial" charset="0"/>
                <a:ea typeface="+mn-ea"/>
                <a:cs typeface="+mn-cs"/>
              </a:rPr>
              <a:t>Poor and persecuted</a:t>
            </a:r>
          </a:p>
          <a:p>
            <a:pPr marL="342900" marR="0" lvl="0" indent="-342900" algn="r" defTabSz="914400" rtl="0" eaLnBrk="0" fontAlgn="base" latinLnBrk="0" hangingPunct="0">
              <a:lnSpc>
                <a:spcPct val="100000"/>
              </a:lnSpc>
              <a:spcBef>
                <a:spcPct val="0"/>
              </a:spcBef>
              <a:spcAft>
                <a:spcPct val="0"/>
              </a:spcAft>
              <a:buClrTx/>
              <a:buSzTx/>
              <a:buFontTx/>
              <a:buNone/>
              <a:tabLst/>
              <a:defRPr/>
            </a:pPr>
            <a:r>
              <a:rPr kumimoji="0" lang="en-US" sz="2100" b="0" i="0" u="none" strike="noStrike" kern="1200" cap="none" spc="0" normalizeH="0" baseline="0" noProof="0" dirty="0">
                <a:ln>
                  <a:noFill/>
                </a:ln>
                <a:solidFill>
                  <a:prstClr val="black"/>
                </a:solidFill>
                <a:effectLst/>
                <a:uLnTx/>
                <a:uFillTx/>
                <a:latin typeface="Arial" charset="0"/>
                <a:ea typeface="+mn-ea"/>
                <a:cs typeface="+mn-cs"/>
              </a:rPr>
              <a:t>Dwell where Satan’s throne</a:t>
            </a:r>
          </a:p>
          <a:p>
            <a:pPr marL="342900" marR="0" lvl="0" indent="-342900" algn="r" defTabSz="914400" rtl="0" eaLnBrk="0" fontAlgn="base" latinLnBrk="0" hangingPunct="0">
              <a:lnSpc>
                <a:spcPct val="100000"/>
              </a:lnSpc>
              <a:spcBef>
                <a:spcPct val="0"/>
              </a:spcBef>
              <a:spcAft>
                <a:spcPct val="0"/>
              </a:spcAft>
              <a:buClrTx/>
              <a:buSzTx/>
              <a:buFontTx/>
              <a:buNone/>
              <a:tabLst/>
              <a:defRPr/>
            </a:pPr>
            <a:r>
              <a:rPr kumimoji="0" lang="en-US" sz="2100" b="0" i="0" u="none" strike="noStrike" kern="1200" cap="none" spc="0" normalizeH="0" baseline="0" noProof="0" dirty="0">
                <a:ln>
                  <a:noFill/>
                </a:ln>
                <a:solidFill>
                  <a:prstClr val="black"/>
                </a:solidFill>
                <a:effectLst/>
                <a:uLnTx/>
                <a:uFillTx/>
                <a:latin typeface="Arial" charset="0"/>
                <a:ea typeface="+mn-ea"/>
                <a:cs typeface="+mn-cs"/>
              </a:rPr>
              <a:t>Tolerated error</a:t>
            </a:r>
          </a:p>
          <a:p>
            <a:pPr marL="342900" marR="0" lvl="0" indent="-342900" algn="r" defTabSz="914400" rtl="0" eaLnBrk="0" fontAlgn="base" latinLnBrk="0" hangingPunct="0">
              <a:lnSpc>
                <a:spcPct val="100000"/>
              </a:lnSpc>
              <a:spcBef>
                <a:spcPct val="0"/>
              </a:spcBef>
              <a:spcAft>
                <a:spcPct val="0"/>
              </a:spcAft>
              <a:buClrTx/>
              <a:buSzTx/>
              <a:buFontTx/>
              <a:buNone/>
              <a:tabLst/>
              <a:defRPr/>
            </a:pPr>
            <a:r>
              <a:rPr kumimoji="0" lang="en-US" sz="2100" b="0" i="0" u="none" strike="noStrike" kern="1200" cap="none" spc="0" normalizeH="0" baseline="0" noProof="0" dirty="0">
                <a:ln>
                  <a:noFill/>
                </a:ln>
                <a:solidFill>
                  <a:prstClr val="black"/>
                </a:solidFill>
                <a:effectLst/>
                <a:uLnTx/>
                <a:uFillTx/>
                <a:latin typeface="Arial" charset="0"/>
                <a:ea typeface="+mn-ea"/>
                <a:cs typeface="+mn-cs"/>
              </a:rPr>
              <a:t>Dead</a:t>
            </a:r>
          </a:p>
          <a:p>
            <a:pPr marL="342900" marR="0" lvl="0" indent="-342900" algn="r" defTabSz="914400" rtl="0" eaLnBrk="0" fontAlgn="base" latinLnBrk="0" hangingPunct="0">
              <a:lnSpc>
                <a:spcPct val="100000"/>
              </a:lnSpc>
              <a:spcBef>
                <a:spcPct val="0"/>
              </a:spcBef>
              <a:spcAft>
                <a:spcPct val="0"/>
              </a:spcAft>
              <a:buClrTx/>
              <a:buSzTx/>
              <a:buFontTx/>
              <a:buNone/>
              <a:tabLst/>
              <a:defRPr/>
            </a:pPr>
            <a:r>
              <a:rPr kumimoji="0" lang="en-US" sz="2100" b="0" i="0" u="none" strike="noStrike" kern="1200" cap="none" spc="0" normalizeH="0" baseline="0" noProof="0" dirty="0">
                <a:ln>
                  <a:noFill/>
                </a:ln>
                <a:solidFill>
                  <a:prstClr val="black"/>
                </a:solidFill>
                <a:effectLst/>
                <a:uLnTx/>
                <a:uFillTx/>
                <a:latin typeface="Arial" charset="0"/>
                <a:ea typeface="+mn-ea"/>
                <a:cs typeface="+mn-cs"/>
              </a:rPr>
              <a:t>Faithful</a:t>
            </a:r>
          </a:p>
          <a:p>
            <a:pPr marL="342900" marR="0" lvl="0" indent="-342900" algn="r" defTabSz="914400" rtl="0" eaLnBrk="0" fontAlgn="base" latinLnBrk="0" hangingPunct="0">
              <a:lnSpc>
                <a:spcPct val="100000"/>
              </a:lnSpc>
              <a:spcBef>
                <a:spcPct val="0"/>
              </a:spcBef>
              <a:spcAft>
                <a:spcPct val="0"/>
              </a:spcAft>
              <a:buClrTx/>
              <a:buSzTx/>
              <a:buFontTx/>
              <a:buNone/>
              <a:tabLst/>
              <a:defRPr/>
            </a:pPr>
            <a:r>
              <a:rPr kumimoji="0" lang="en-US" sz="2100" b="0" i="0" u="none" strike="noStrike" kern="1200" cap="none" spc="0" normalizeH="0" baseline="0" noProof="0" dirty="0">
                <a:ln>
                  <a:noFill/>
                </a:ln>
                <a:solidFill>
                  <a:prstClr val="black"/>
                </a:solidFill>
                <a:effectLst/>
                <a:uLnTx/>
                <a:uFillTx/>
                <a:latin typeface="Arial" charset="0"/>
                <a:ea typeface="+mn-ea"/>
                <a:cs typeface="+mn-cs"/>
              </a:rPr>
              <a:t>Lukewarm</a:t>
            </a:r>
          </a:p>
        </p:txBody>
      </p:sp>
      <p:cxnSp>
        <p:nvCxnSpPr>
          <p:cNvPr id="3" name="Straight Arrow Connector 2"/>
          <p:cNvCxnSpPr/>
          <p:nvPr/>
        </p:nvCxnSpPr>
        <p:spPr>
          <a:xfrm>
            <a:off x="3276600" y="3505200"/>
            <a:ext cx="3352800" cy="0"/>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cxnSp>
        <p:nvCxnSpPr>
          <p:cNvPr id="9" name="Straight Arrow Connector 8"/>
          <p:cNvCxnSpPr/>
          <p:nvPr/>
        </p:nvCxnSpPr>
        <p:spPr>
          <a:xfrm>
            <a:off x="3276600" y="3886200"/>
            <a:ext cx="2133600" cy="0"/>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cxnSp>
        <p:nvCxnSpPr>
          <p:cNvPr id="10" name="Straight Arrow Connector 9"/>
          <p:cNvCxnSpPr/>
          <p:nvPr/>
        </p:nvCxnSpPr>
        <p:spPr>
          <a:xfrm>
            <a:off x="3276600" y="5562600"/>
            <a:ext cx="3352800" cy="0"/>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cxnSp>
        <p:nvCxnSpPr>
          <p:cNvPr id="11" name="Straight Arrow Connector 10"/>
          <p:cNvCxnSpPr/>
          <p:nvPr/>
        </p:nvCxnSpPr>
        <p:spPr>
          <a:xfrm>
            <a:off x="3276600" y="5181600"/>
            <a:ext cx="3352800" cy="0"/>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cxnSp>
        <p:nvCxnSpPr>
          <p:cNvPr id="12" name="Straight Arrow Connector 11"/>
          <p:cNvCxnSpPr/>
          <p:nvPr/>
        </p:nvCxnSpPr>
        <p:spPr>
          <a:xfrm>
            <a:off x="3276600" y="4876800"/>
            <a:ext cx="3352800" cy="0"/>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cxnSp>
        <p:nvCxnSpPr>
          <p:cNvPr id="13" name="Straight Arrow Connector 12"/>
          <p:cNvCxnSpPr/>
          <p:nvPr/>
        </p:nvCxnSpPr>
        <p:spPr>
          <a:xfrm>
            <a:off x="3276600" y="4572000"/>
            <a:ext cx="2971800" cy="0"/>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cxnSp>
        <p:nvCxnSpPr>
          <p:cNvPr id="14" name="Straight Arrow Connector 13"/>
          <p:cNvCxnSpPr/>
          <p:nvPr/>
        </p:nvCxnSpPr>
        <p:spPr>
          <a:xfrm>
            <a:off x="3276600" y="4191000"/>
            <a:ext cx="1828800" cy="0"/>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74645811"/>
      </p:ext>
    </p:extLst>
  </p:cSld>
  <p:clrMapOvr>
    <a:masterClrMapping/>
  </p:clrMapOvr>
  <mc:AlternateContent xmlns:mc="http://schemas.openxmlformats.org/markup-compatibility/2006" xmlns:p14="http://schemas.microsoft.com/office/powerpoint/2010/main">
    <mc:Choice Requires="p14">
      <p:transition spd="slow" p14:dur="3900">
        <p14:glitter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6871">
                                            <p:txEl>
                                              <p:pRg st="0" end="0"/>
                                            </p:txEl>
                                          </p:spTgt>
                                        </p:tgtEl>
                                        <p:attrNameLst>
                                          <p:attrName>style.visibility</p:attrName>
                                        </p:attrNameLst>
                                      </p:cBhvr>
                                      <p:to>
                                        <p:strVal val="visible"/>
                                      </p:to>
                                    </p:set>
                                    <p:animEffect transition="in" filter="fade">
                                      <p:cBhvr>
                                        <p:cTn id="7" dur="500"/>
                                        <p:tgtEl>
                                          <p:spTgt spid="36871">
                                            <p:txEl>
                                              <p:pRg st="0" end="0"/>
                                            </p:txEl>
                                          </p:spTgt>
                                        </p:tgtEl>
                                      </p:cBhvr>
                                    </p:animEffect>
                                  </p:childTnLst>
                                </p:cTn>
                              </p:par>
                              <p:par>
                                <p:cTn id="8" presetID="16" presetClass="entr" presetSubtype="37"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outVertical)">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6871">
                                            <p:txEl>
                                              <p:pRg st="1" end="1"/>
                                            </p:txEl>
                                          </p:spTgt>
                                        </p:tgtEl>
                                        <p:attrNameLst>
                                          <p:attrName>style.visibility</p:attrName>
                                        </p:attrNameLst>
                                      </p:cBhvr>
                                      <p:to>
                                        <p:strVal val="visible"/>
                                      </p:to>
                                    </p:set>
                                    <p:animEffect transition="in" filter="fade">
                                      <p:cBhvr>
                                        <p:cTn id="15" dur="500"/>
                                        <p:tgtEl>
                                          <p:spTgt spid="36871">
                                            <p:txEl>
                                              <p:pRg st="1" end="1"/>
                                            </p:txEl>
                                          </p:spTgt>
                                        </p:tgtEl>
                                      </p:cBhvr>
                                    </p:animEffect>
                                  </p:childTnLst>
                                </p:cTn>
                              </p:par>
                              <p:par>
                                <p:cTn id="16" presetID="16" presetClass="entr" presetSubtype="37" fill="hold"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barn(outVertical)">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6871">
                                            <p:txEl>
                                              <p:pRg st="2" end="2"/>
                                            </p:txEl>
                                          </p:spTgt>
                                        </p:tgtEl>
                                        <p:attrNameLst>
                                          <p:attrName>style.visibility</p:attrName>
                                        </p:attrNameLst>
                                      </p:cBhvr>
                                      <p:to>
                                        <p:strVal val="visible"/>
                                      </p:to>
                                    </p:set>
                                    <p:animEffect transition="in" filter="fade">
                                      <p:cBhvr>
                                        <p:cTn id="23" dur="500"/>
                                        <p:tgtEl>
                                          <p:spTgt spid="36871">
                                            <p:txEl>
                                              <p:pRg st="2" end="2"/>
                                            </p:txEl>
                                          </p:spTgt>
                                        </p:tgtEl>
                                      </p:cBhvr>
                                    </p:animEffect>
                                  </p:childTnLst>
                                </p:cTn>
                              </p:par>
                              <p:par>
                                <p:cTn id="24" presetID="16" presetClass="entr" presetSubtype="37" fill="hold"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barn(outVertical)">
                                      <p:cBhvr>
                                        <p:cTn id="26" dur="500"/>
                                        <p:tgtEl>
                                          <p:spTgt spid="14"/>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6871">
                                            <p:txEl>
                                              <p:pRg st="3" end="3"/>
                                            </p:txEl>
                                          </p:spTgt>
                                        </p:tgtEl>
                                        <p:attrNameLst>
                                          <p:attrName>style.visibility</p:attrName>
                                        </p:attrNameLst>
                                      </p:cBhvr>
                                      <p:to>
                                        <p:strVal val="visible"/>
                                      </p:to>
                                    </p:set>
                                    <p:animEffect transition="in" filter="fade">
                                      <p:cBhvr>
                                        <p:cTn id="31" dur="500"/>
                                        <p:tgtEl>
                                          <p:spTgt spid="36871">
                                            <p:txEl>
                                              <p:pRg st="3" end="3"/>
                                            </p:txEl>
                                          </p:spTgt>
                                        </p:tgtEl>
                                      </p:cBhvr>
                                    </p:animEffect>
                                  </p:childTnLst>
                                </p:cTn>
                              </p:par>
                              <p:par>
                                <p:cTn id="32" presetID="16" presetClass="entr" presetSubtype="37" fill="hold" nodeType="with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barn(outVertical)">
                                      <p:cBhvr>
                                        <p:cTn id="34" dur="500"/>
                                        <p:tgtEl>
                                          <p:spTgt spid="13"/>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6871">
                                            <p:txEl>
                                              <p:pRg st="4" end="4"/>
                                            </p:txEl>
                                          </p:spTgt>
                                        </p:tgtEl>
                                        <p:attrNameLst>
                                          <p:attrName>style.visibility</p:attrName>
                                        </p:attrNameLst>
                                      </p:cBhvr>
                                      <p:to>
                                        <p:strVal val="visible"/>
                                      </p:to>
                                    </p:set>
                                    <p:animEffect transition="in" filter="fade">
                                      <p:cBhvr>
                                        <p:cTn id="39" dur="500"/>
                                        <p:tgtEl>
                                          <p:spTgt spid="36871">
                                            <p:txEl>
                                              <p:pRg st="4" end="4"/>
                                            </p:txEl>
                                          </p:spTgt>
                                        </p:tgtEl>
                                      </p:cBhvr>
                                    </p:animEffect>
                                  </p:childTnLst>
                                </p:cTn>
                              </p:par>
                              <p:par>
                                <p:cTn id="40" presetID="16" presetClass="entr" presetSubtype="37" fill="hold" nodeType="with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barn(outVertical)">
                                      <p:cBhvr>
                                        <p:cTn id="42" dur="5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6871">
                                            <p:txEl>
                                              <p:pRg st="5" end="5"/>
                                            </p:txEl>
                                          </p:spTgt>
                                        </p:tgtEl>
                                        <p:attrNameLst>
                                          <p:attrName>style.visibility</p:attrName>
                                        </p:attrNameLst>
                                      </p:cBhvr>
                                      <p:to>
                                        <p:strVal val="visible"/>
                                      </p:to>
                                    </p:set>
                                    <p:animEffect transition="in" filter="fade">
                                      <p:cBhvr>
                                        <p:cTn id="47" dur="500"/>
                                        <p:tgtEl>
                                          <p:spTgt spid="36871">
                                            <p:txEl>
                                              <p:pRg st="5" end="5"/>
                                            </p:txEl>
                                          </p:spTgt>
                                        </p:tgtEl>
                                      </p:cBhvr>
                                    </p:animEffect>
                                  </p:childTnLst>
                                </p:cTn>
                              </p:par>
                              <p:par>
                                <p:cTn id="48" presetID="16" presetClass="entr" presetSubtype="37" fill="hold" nodeType="withEffect">
                                  <p:stCondLst>
                                    <p:cond delay="0"/>
                                  </p:stCondLst>
                                  <p:childTnLst>
                                    <p:set>
                                      <p:cBhvr>
                                        <p:cTn id="49" dur="1" fill="hold">
                                          <p:stCondLst>
                                            <p:cond delay="0"/>
                                          </p:stCondLst>
                                        </p:cTn>
                                        <p:tgtEl>
                                          <p:spTgt spid="11"/>
                                        </p:tgtEl>
                                        <p:attrNameLst>
                                          <p:attrName>style.visibility</p:attrName>
                                        </p:attrNameLst>
                                      </p:cBhvr>
                                      <p:to>
                                        <p:strVal val="visible"/>
                                      </p:to>
                                    </p:set>
                                    <p:animEffect transition="in" filter="barn(outVertical)">
                                      <p:cBhvr>
                                        <p:cTn id="50" dur="500"/>
                                        <p:tgtEl>
                                          <p:spTgt spid="11"/>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36871">
                                            <p:txEl>
                                              <p:pRg st="6" end="6"/>
                                            </p:txEl>
                                          </p:spTgt>
                                        </p:tgtEl>
                                        <p:attrNameLst>
                                          <p:attrName>style.visibility</p:attrName>
                                        </p:attrNameLst>
                                      </p:cBhvr>
                                      <p:to>
                                        <p:strVal val="visible"/>
                                      </p:to>
                                    </p:set>
                                    <p:animEffect transition="in" filter="fade">
                                      <p:cBhvr>
                                        <p:cTn id="55" dur="500"/>
                                        <p:tgtEl>
                                          <p:spTgt spid="36871">
                                            <p:txEl>
                                              <p:pRg st="6" end="6"/>
                                            </p:txEl>
                                          </p:spTgt>
                                        </p:tgtEl>
                                      </p:cBhvr>
                                    </p:animEffect>
                                  </p:childTnLst>
                                </p:cTn>
                              </p:par>
                              <p:par>
                                <p:cTn id="56" presetID="16" presetClass="entr" presetSubtype="37" fill="hold" nodeType="withEffect">
                                  <p:stCondLst>
                                    <p:cond delay="0"/>
                                  </p:stCondLst>
                                  <p:childTnLst>
                                    <p:set>
                                      <p:cBhvr>
                                        <p:cTn id="57" dur="1" fill="hold">
                                          <p:stCondLst>
                                            <p:cond delay="0"/>
                                          </p:stCondLst>
                                        </p:cTn>
                                        <p:tgtEl>
                                          <p:spTgt spid="10"/>
                                        </p:tgtEl>
                                        <p:attrNameLst>
                                          <p:attrName>style.visibility</p:attrName>
                                        </p:attrNameLst>
                                      </p:cBhvr>
                                      <p:to>
                                        <p:strVal val="visible"/>
                                      </p:to>
                                    </p:set>
                                    <p:animEffect transition="in" filter="barn(outVertical)">
                                      <p:cBhvr>
                                        <p:cTn id="5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71"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2"/>
          <p:cNvSpPr>
            <a:spLocks noGrp="1" noChangeArrowheads="1"/>
          </p:cNvSpPr>
          <p:nvPr>
            <p:ph type="title"/>
          </p:nvPr>
        </p:nvSpPr>
        <p:spPr/>
        <p:txBody>
          <a:bodyPr/>
          <a:lstStyle/>
          <a:p>
            <a:pPr eaLnBrk="1" hangingPunct="1"/>
            <a:r>
              <a:rPr lang="en-US"/>
              <a:t>Revelation Review</a:t>
            </a:r>
          </a:p>
        </p:txBody>
      </p:sp>
      <p:sp>
        <p:nvSpPr>
          <p:cNvPr id="29701" name="Rectangle 3"/>
          <p:cNvSpPr>
            <a:spLocks noGrp="1" noChangeArrowheads="1"/>
          </p:cNvSpPr>
          <p:nvPr>
            <p:ph idx="1"/>
          </p:nvPr>
        </p:nvSpPr>
        <p:spPr/>
        <p:txBody>
          <a:bodyPr/>
          <a:lstStyle/>
          <a:p>
            <a:pPr eaLnBrk="1" hangingPunct="1"/>
            <a:r>
              <a:rPr lang="en-US" dirty="0"/>
              <a:t>4-5 Throne scene </a:t>
            </a:r>
          </a:p>
          <a:p>
            <a:pPr lvl="1" eaLnBrk="1" hangingPunct="1"/>
            <a:r>
              <a:rPr lang="en-US" dirty="0"/>
              <a:t>God on throne (4)</a:t>
            </a:r>
          </a:p>
          <a:p>
            <a:pPr lvl="2" eaLnBrk="1" hangingPunct="1"/>
            <a:r>
              <a:rPr lang="en-US" dirty="0"/>
              <a:t>4 living creatures</a:t>
            </a:r>
          </a:p>
          <a:p>
            <a:pPr lvl="2" eaLnBrk="1" hangingPunct="1"/>
            <a:r>
              <a:rPr lang="en-US" dirty="0"/>
              <a:t>24 elders</a:t>
            </a:r>
          </a:p>
          <a:p>
            <a:pPr lvl="1" eaLnBrk="1" hangingPunct="1"/>
            <a:r>
              <a:rPr lang="en-US" dirty="0"/>
              <a:t>Jesus the lion-lamb (5)</a:t>
            </a:r>
          </a:p>
          <a:p>
            <a:pPr lvl="2" eaLnBrk="1" hangingPunct="1"/>
            <a:r>
              <a:rPr lang="en-US" dirty="0"/>
              <a:t>Who alone is able to take the scroll</a:t>
            </a:r>
          </a:p>
          <a:p>
            <a:pPr lvl="2" eaLnBrk="1" hangingPunct="1"/>
            <a:r>
              <a:rPr lang="en-US" dirty="0"/>
              <a:t>Song of Redemption</a:t>
            </a:r>
          </a:p>
        </p:txBody>
      </p:sp>
      <p:sp>
        <p:nvSpPr>
          <p:cNvPr id="29698" name="Footer Placeholder 4"/>
          <p:cNvSpPr>
            <a:spLocks noGrp="1"/>
          </p:cNvSpPr>
          <p:nvPr>
            <p:ph type="ftr" sz="quarter" idx="11"/>
          </p:nvPr>
        </p:nvSpPr>
        <p:spPr>
          <a:xfrm>
            <a:off x="4641448" y="5852160"/>
            <a:ext cx="3502152"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9699" name="Slide Number Placeholder 5"/>
          <p:cNvSpPr>
            <a:spLocks noGrp="1"/>
          </p:cNvSpPr>
          <p:nvPr>
            <p:ph type="sldNum" sz="quarter" idx="12"/>
          </p:nvPr>
        </p:nvSpPr>
        <p:spPr>
          <a:xfrm>
            <a:off x="4649096" y="224491"/>
            <a:ext cx="1332156"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BE3201A9-CD2F-427B-A849-BAA4D137553B}" type="slidenum">
              <a:rPr kumimoji="0" lang="en-US" sz="1200" b="0" i="0" u="none" strike="noStrike" kern="1200" cap="none" spc="0" normalizeH="0" baseline="0" noProof="0">
                <a:ln>
                  <a:noFill/>
                </a:ln>
                <a:solidFill>
                  <a:prstClr val="white"/>
                </a:solidFill>
                <a:effectLst/>
                <a:uLnTx/>
                <a:uFillTx/>
                <a:latin typeface="Arial"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dirty="0">
              <a:ln>
                <a:noFill/>
              </a:ln>
              <a:solidFill>
                <a:prstClr val="white"/>
              </a:solidFill>
              <a:effectLst/>
              <a:uLnTx/>
              <a:uFillTx/>
              <a:latin typeface="Arial" charset="0"/>
              <a:ea typeface="+mn-ea"/>
              <a:cs typeface="+mn-cs"/>
            </a:endParaRPr>
          </a:p>
        </p:txBody>
      </p:sp>
    </p:spTree>
    <p:extLst>
      <p:ext uri="{BB962C8B-B14F-4D97-AF65-F5344CB8AC3E}">
        <p14:creationId xmlns:p14="http://schemas.microsoft.com/office/powerpoint/2010/main" val="2426725262"/>
      </p:ext>
    </p:extLst>
  </p:cSld>
  <p:clrMapOvr>
    <a:masterClrMapping/>
  </p:clrMapOvr>
  <p:transition spd="slow">
    <p:randomBar dir="ver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2"/>
          <p:cNvSpPr>
            <a:spLocks noGrp="1" noChangeArrowheads="1"/>
          </p:cNvSpPr>
          <p:nvPr>
            <p:ph type="title"/>
          </p:nvPr>
        </p:nvSpPr>
        <p:spPr/>
        <p:txBody>
          <a:bodyPr/>
          <a:lstStyle/>
          <a:p>
            <a:pPr eaLnBrk="1" hangingPunct="1"/>
            <a:r>
              <a:rPr lang="en-US"/>
              <a:t>Revelation Review</a:t>
            </a:r>
          </a:p>
        </p:txBody>
      </p:sp>
      <p:sp>
        <p:nvSpPr>
          <p:cNvPr id="30725" name="Rectangle 3"/>
          <p:cNvSpPr>
            <a:spLocks noGrp="1" noChangeArrowheads="1"/>
          </p:cNvSpPr>
          <p:nvPr>
            <p:ph idx="1"/>
          </p:nvPr>
        </p:nvSpPr>
        <p:spPr>
          <a:xfrm>
            <a:off x="1066800" y="2209800"/>
            <a:ext cx="7772400" cy="4038600"/>
          </a:xfrm>
        </p:spPr>
        <p:txBody>
          <a:bodyPr/>
          <a:lstStyle/>
          <a:p>
            <a:pPr eaLnBrk="1" hangingPunct="1">
              <a:lnSpc>
                <a:spcPct val="90000"/>
              </a:lnSpc>
            </a:pPr>
            <a:r>
              <a:rPr lang="en-US" dirty="0"/>
              <a:t>6-8 Seven seals </a:t>
            </a:r>
            <a:br>
              <a:rPr lang="en-US" dirty="0"/>
            </a:br>
            <a:r>
              <a:rPr lang="en-US" dirty="0"/>
              <a:t>(reveals regarding saints)</a:t>
            </a:r>
          </a:p>
          <a:p>
            <a:pPr lvl="1" eaLnBrk="1" hangingPunct="1">
              <a:lnSpc>
                <a:spcPct val="90000"/>
              </a:lnSpc>
            </a:pPr>
            <a:r>
              <a:rPr lang="en-US" dirty="0"/>
              <a:t>1</a:t>
            </a:r>
            <a:r>
              <a:rPr lang="en-US" baseline="30000" dirty="0"/>
              <a:t>st</a:t>
            </a:r>
            <a:r>
              <a:rPr lang="en-US" dirty="0"/>
              <a:t> (white horse, victory warrior)</a:t>
            </a:r>
          </a:p>
          <a:p>
            <a:pPr lvl="1" eaLnBrk="1" hangingPunct="1">
              <a:lnSpc>
                <a:spcPct val="90000"/>
              </a:lnSpc>
            </a:pPr>
            <a:r>
              <a:rPr lang="en-US" dirty="0"/>
              <a:t>2</a:t>
            </a:r>
            <a:r>
              <a:rPr lang="en-US" baseline="30000" dirty="0"/>
              <a:t>nd</a:t>
            </a:r>
            <a:r>
              <a:rPr lang="en-US" dirty="0"/>
              <a:t> (red horse, carnage)</a:t>
            </a:r>
          </a:p>
          <a:p>
            <a:pPr lvl="1" eaLnBrk="1" hangingPunct="1">
              <a:lnSpc>
                <a:spcPct val="90000"/>
              </a:lnSpc>
            </a:pPr>
            <a:r>
              <a:rPr lang="en-US" dirty="0"/>
              <a:t>3</a:t>
            </a:r>
            <a:r>
              <a:rPr lang="en-US" baseline="30000" dirty="0"/>
              <a:t>rd</a:t>
            </a:r>
            <a:r>
              <a:rPr lang="en-US" dirty="0"/>
              <a:t> (black horse, scales, lack of food)</a:t>
            </a:r>
          </a:p>
          <a:p>
            <a:pPr lvl="1" eaLnBrk="1" hangingPunct="1">
              <a:lnSpc>
                <a:spcPct val="90000"/>
              </a:lnSpc>
            </a:pPr>
            <a:r>
              <a:rPr lang="en-US" dirty="0"/>
              <a:t>4</a:t>
            </a:r>
            <a:r>
              <a:rPr lang="en-US" baseline="30000" dirty="0"/>
              <a:t>th</a:t>
            </a:r>
            <a:r>
              <a:rPr lang="en-US" dirty="0"/>
              <a:t> (pale horse, death)</a:t>
            </a:r>
          </a:p>
          <a:p>
            <a:pPr lvl="1" eaLnBrk="1" hangingPunct="1">
              <a:lnSpc>
                <a:spcPct val="90000"/>
              </a:lnSpc>
            </a:pPr>
            <a:r>
              <a:rPr lang="en-US" dirty="0"/>
              <a:t>5</a:t>
            </a:r>
            <a:r>
              <a:rPr lang="en-US" baseline="30000" dirty="0"/>
              <a:t>th</a:t>
            </a:r>
            <a:r>
              <a:rPr lang="en-US" dirty="0"/>
              <a:t> (martyred saints, under altar)</a:t>
            </a:r>
          </a:p>
          <a:p>
            <a:pPr lvl="1" eaLnBrk="1" hangingPunct="1">
              <a:lnSpc>
                <a:spcPct val="90000"/>
              </a:lnSpc>
            </a:pPr>
            <a:r>
              <a:rPr lang="en-US" dirty="0"/>
              <a:t>6</a:t>
            </a:r>
            <a:r>
              <a:rPr lang="en-US" baseline="30000" dirty="0"/>
              <a:t>th</a:t>
            </a:r>
            <a:r>
              <a:rPr lang="en-US" dirty="0"/>
              <a:t> (cosmic disturbance)</a:t>
            </a:r>
          </a:p>
          <a:p>
            <a:pPr lvl="1" eaLnBrk="1" hangingPunct="1">
              <a:lnSpc>
                <a:spcPct val="90000"/>
              </a:lnSpc>
            </a:pPr>
            <a:r>
              <a:rPr lang="en-US" dirty="0"/>
              <a:t>7</a:t>
            </a:r>
            <a:r>
              <a:rPr lang="en-US" baseline="30000" dirty="0"/>
              <a:t>th</a:t>
            </a:r>
            <a:r>
              <a:rPr lang="en-US" dirty="0"/>
              <a:t> (silence, prayers heard, judgment about to begin)</a:t>
            </a:r>
          </a:p>
          <a:p>
            <a:pPr eaLnBrk="1" hangingPunct="1">
              <a:lnSpc>
                <a:spcPct val="90000"/>
              </a:lnSpc>
            </a:pPr>
            <a:endParaRPr lang="en-US" dirty="0"/>
          </a:p>
        </p:txBody>
      </p:sp>
      <p:sp>
        <p:nvSpPr>
          <p:cNvPr id="30722" name="Footer Placeholder 4"/>
          <p:cNvSpPr>
            <a:spLocks noGrp="1"/>
          </p:cNvSpPr>
          <p:nvPr>
            <p:ph type="ftr" sz="quarter" idx="11"/>
          </p:nvPr>
        </p:nvSpPr>
        <p:spPr>
          <a:xfrm>
            <a:off x="4641448" y="5852160"/>
            <a:ext cx="3502152"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30723" name="Slide Number Placeholder 5"/>
          <p:cNvSpPr>
            <a:spLocks noGrp="1"/>
          </p:cNvSpPr>
          <p:nvPr>
            <p:ph type="sldNum" sz="quarter" idx="12"/>
          </p:nvPr>
        </p:nvSpPr>
        <p:spPr>
          <a:xfrm>
            <a:off x="4649096" y="224491"/>
            <a:ext cx="1332156"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60FF5CFC-081A-44C8-B26C-07CA9AED3301}" type="slidenum">
              <a:rPr kumimoji="0" lang="en-US" sz="1200" b="0" i="0" u="none" strike="noStrike" kern="1200" cap="none" spc="0" normalizeH="0" baseline="0" noProof="0">
                <a:ln>
                  <a:noFill/>
                </a:ln>
                <a:solidFill>
                  <a:prstClr val="white"/>
                </a:solidFill>
                <a:effectLst/>
                <a:uLnTx/>
                <a:uFillTx/>
                <a:latin typeface="Arial"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29</a:t>
            </a:fld>
            <a:endParaRPr kumimoji="0" lang="en-US" sz="1200" b="0" i="0" u="none" strike="noStrike" kern="1200" cap="none" spc="0" normalizeH="0" baseline="0" noProof="0" dirty="0">
              <a:ln>
                <a:noFill/>
              </a:ln>
              <a:solidFill>
                <a:prstClr val="white"/>
              </a:solidFill>
              <a:effectLst/>
              <a:uLnTx/>
              <a:uFillTx/>
              <a:latin typeface="Arial" charset="0"/>
              <a:ea typeface="+mn-ea"/>
              <a:cs typeface="+mn-cs"/>
            </a:endParaRPr>
          </a:p>
        </p:txBody>
      </p:sp>
    </p:spTree>
    <p:extLst>
      <p:ext uri="{BB962C8B-B14F-4D97-AF65-F5344CB8AC3E}">
        <p14:creationId xmlns:p14="http://schemas.microsoft.com/office/powerpoint/2010/main" val="41773468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a:xfrm>
            <a:off x="457200" y="360218"/>
            <a:ext cx="7024744" cy="1143000"/>
          </a:xfrm>
        </p:spPr>
        <p:txBody>
          <a:bodyPr/>
          <a:lstStyle/>
          <a:p>
            <a:pPr eaLnBrk="1" hangingPunct="1"/>
            <a:r>
              <a:rPr lang="en-US" dirty="0"/>
              <a:t>REVELATION 22:6</a:t>
            </a:r>
          </a:p>
        </p:txBody>
      </p:sp>
      <p:sp>
        <p:nvSpPr>
          <p:cNvPr id="9219" name="Rectangle 3"/>
          <p:cNvSpPr>
            <a:spLocks noGrp="1" noChangeArrowheads="1"/>
          </p:cNvSpPr>
          <p:nvPr>
            <p:ph idx="1"/>
          </p:nvPr>
        </p:nvSpPr>
        <p:spPr>
          <a:xfrm>
            <a:off x="1600200" y="3733800"/>
            <a:ext cx="7239000" cy="3124200"/>
          </a:xfrm>
        </p:spPr>
        <p:txBody>
          <a:bodyPr/>
          <a:lstStyle/>
          <a:p>
            <a:pPr eaLnBrk="1" hangingPunct="1">
              <a:spcBef>
                <a:spcPts val="200"/>
              </a:spcBef>
            </a:pPr>
            <a:r>
              <a:rPr lang="en-US" sz="2800" b="1" dirty="0"/>
              <a:t>DEITY OF CHRIST</a:t>
            </a:r>
          </a:p>
          <a:p>
            <a:pPr lvl="1" eaLnBrk="1" hangingPunct="1">
              <a:spcBef>
                <a:spcPts val="200"/>
              </a:spcBef>
            </a:pPr>
            <a:r>
              <a:rPr lang="en-US" sz="2400" dirty="0"/>
              <a:t>Jesus sent the angel (cf. 22:16)</a:t>
            </a:r>
          </a:p>
          <a:p>
            <a:pPr lvl="1" eaLnBrk="1" hangingPunct="1">
              <a:spcBef>
                <a:spcPts val="200"/>
              </a:spcBef>
            </a:pPr>
            <a:r>
              <a:rPr lang="en-US" sz="2400" dirty="0"/>
              <a:t>Therefore Jesus is “LORD GOD”</a:t>
            </a:r>
          </a:p>
          <a:p>
            <a:pPr eaLnBrk="1" hangingPunct="1">
              <a:spcBef>
                <a:spcPts val="200"/>
              </a:spcBef>
            </a:pPr>
            <a:r>
              <a:rPr lang="en-US" sz="2800" b="1" dirty="0"/>
              <a:t>IMMEDIACY</a:t>
            </a:r>
            <a:r>
              <a:rPr lang="en-US" sz="2800" dirty="0"/>
              <a:t> </a:t>
            </a:r>
          </a:p>
          <a:p>
            <a:pPr lvl="1" eaLnBrk="1" hangingPunct="1">
              <a:spcBef>
                <a:spcPts val="200"/>
              </a:spcBef>
            </a:pPr>
            <a:r>
              <a:rPr lang="en-US" sz="2400" dirty="0"/>
              <a:t>Those who interpret bulk of book to still be in the future do so at the expense of speaking contradictory to John</a:t>
            </a:r>
          </a:p>
        </p:txBody>
      </p:sp>
      <p:sp>
        <p:nvSpPr>
          <p:cNvPr id="5122" name="Slide Number Placeholder 5"/>
          <p:cNvSpPr>
            <a:spLocks noGrp="1"/>
          </p:cNvSpPr>
          <p:nvPr>
            <p:ph type="sldNum" sz="quarter" idx="12"/>
          </p:nvPr>
        </p:nvSpPr>
        <p:spPr>
          <a:xfrm>
            <a:off x="4649096" y="224491"/>
            <a:ext cx="1332156"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E4547A5B-F4A9-4DAC-8E14-B4B21F153F10}" type="slidenum">
              <a:rPr kumimoji="0" lang="en-US" sz="1200" b="0" i="0" u="none" strike="noStrike" kern="1200" cap="none" spc="0" normalizeH="0" baseline="0" noProof="0">
                <a:ln>
                  <a:noFill/>
                </a:ln>
                <a:solidFill>
                  <a:prstClr val="white"/>
                </a:solidFill>
                <a:effectLst/>
                <a:uLnTx/>
                <a:uFillTx/>
                <a:latin typeface="Arial"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a:ln>
                <a:noFill/>
              </a:ln>
              <a:solidFill>
                <a:prstClr val="white"/>
              </a:solidFill>
              <a:effectLst/>
              <a:uLnTx/>
              <a:uFillTx/>
              <a:latin typeface="Arial" charset="0"/>
              <a:ea typeface="+mn-ea"/>
              <a:cs typeface="+mn-cs"/>
            </a:endParaRPr>
          </a:p>
        </p:txBody>
      </p:sp>
      <p:sp>
        <p:nvSpPr>
          <p:cNvPr id="9223" name="Oval 7"/>
          <p:cNvSpPr>
            <a:spLocks noChangeArrowheads="1"/>
          </p:cNvSpPr>
          <p:nvPr/>
        </p:nvSpPr>
        <p:spPr bwMode="auto">
          <a:xfrm>
            <a:off x="7254875" y="2559050"/>
            <a:ext cx="1371600" cy="533400"/>
          </a:xfrm>
          <a:prstGeom prst="ellipse">
            <a:avLst/>
          </a:prstGeom>
          <a:solidFill>
            <a:schemeClr val="accent1">
              <a:lumMod val="20000"/>
              <a:lumOff val="80000"/>
            </a:schemeClr>
          </a:solidFill>
          <a:ln w="38100">
            <a:solidFill>
              <a:schemeClr val="tx1"/>
            </a:solidFill>
            <a:round/>
            <a:headEnd/>
            <a:tailEnd/>
          </a:ln>
          <a:effectLst/>
          <a:ex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5124" name="Oval 5"/>
          <p:cNvSpPr>
            <a:spLocks noChangeArrowheads="1"/>
          </p:cNvSpPr>
          <p:nvPr/>
        </p:nvSpPr>
        <p:spPr bwMode="auto">
          <a:xfrm>
            <a:off x="3811588" y="1525588"/>
            <a:ext cx="1901825" cy="612775"/>
          </a:xfrm>
          <a:prstGeom prst="ellipse">
            <a:avLst/>
          </a:prstGeom>
          <a:solidFill>
            <a:schemeClr val="accent1">
              <a:lumMod val="20000"/>
              <a:lumOff val="80000"/>
            </a:schemeClr>
          </a:solidFill>
          <a:ln w="38100">
            <a:solidFill>
              <a:schemeClr val="tx1"/>
            </a:solidFill>
            <a:round/>
            <a:headEnd/>
            <a:tailEnd/>
          </a:ln>
          <a:effectLst/>
          <a:ex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5127" name="Text Box 4"/>
          <p:cNvSpPr txBox="1">
            <a:spLocks noChangeArrowheads="1"/>
          </p:cNvSpPr>
          <p:nvPr/>
        </p:nvSpPr>
        <p:spPr bwMode="auto">
          <a:xfrm>
            <a:off x="1600200" y="1524000"/>
            <a:ext cx="7315200" cy="2041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Arial" charset="0"/>
                <a:ea typeface="+mn-ea"/>
                <a:cs typeface="+mn-cs"/>
              </a:rPr>
              <a:t>“. . .And the Lord God of the holy prophets sent His angel to show His servants the things which must shortly take place.”</a:t>
            </a:r>
          </a:p>
        </p:txBody>
      </p:sp>
      <p:sp>
        <p:nvSpPr>
          <p:cNvPr id="5128" name="Line 6"/>
          <p:cNvSpPr>
            <a:spLocks noChangeShapeType="1"/>
          </p:cNvSpPr>
          <p:nvPr/>
        </p:nvSpPr>
        <p:spPr bwMode="auto">
          <a:xfrm>
            <a:off x="4724400" y="2133600"/>
            <a:ext cx="0" cy="1447800"/>
          </a:xfrm>
          <a:prstGeom prst="line">
            <a:avLst/>
          </a:prstGeom>
          <a:noFill/>
          <a:ln w="381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9224" name="Freeform 8"/>
          <p:cNvSpPr>
            <a:spLocks/>
          </p:cNvSpPr>
          <p:nvPr/>
        </p:nvSpPr>
        <p:spPr bwMode="auto">
          <a:xfrm>
            <a:off x="4267200" y="3108325"/>
            <a:ext cx="3657600" cy="2286000"/>
          </a:xfrm>
          <a:custGeom>
            <a:avLst/>
            <a:gdLst>
              <a:gd name="T0" fmla="*/ 3657600 w 2304"/>
              <a:gd name="T1" fmla="*/ 0 h 1344"/>
              <a:gd name="T2" fmla="*/ 3657600 w 2304"/>
              <a:gd name="T3" fmla="*/ 2286000 h 1344"/>
              <a:gd name="T4" fmla="*/ 0 w 2304"/>
              <a:gd name="T5" fmla="*/ 2286000 h 1344"/>
              <a:gd name="T6" fmla="*/ 0 60000 65536"/>
              <a:gd name="T7" fmla="*/ 0 60000 65536"/>
              <a:gd name="T8" fmla="*/ 0 60000 65536"/>
            </a:gdLst>
            <a:ahLst/>
            <a:cxnLst>
              <a:cxn ang="T6">
                <a:pos x="T0" y="T1"/>
              </a:cxn>
              <a:cxn ang="T7">
                <a:pos x="T2" y="T3"/>
              </a:cxn>
              <a:cxn ang="T8">
                <a:pos x="T4" y="T5"/>
              </a:cxn>
            </a:cxnLst>
            <a:rect l="0" t="0" r="r" b="b"/>
            <a:pathLst>
              <a:path w="2304" h="1344">
                <a:moveTo>
                  <a:pt x="2304" y="0"/>
                </a:moveTo>
                <a:lnTo>
                  <a:pt x="2304" y="1344"/>
                </a:lnTo>
                <a:lnTo>
                  <a:pt x="0" y="1344"/>
                </a:lnTo>
              </a:path>
            </a:pathLst>
          </a:custGeom>
          <a:noFill/>
          <a:ln w="38100" cap="flat" cmpd="sng">
            <a:solidFill>
              <a:schemeClr val="tx1"/>
            </a:solidFill>
            <a:prstDash val="solid"/>
            <a:round/>
            <a:headEnd/>
            <a:tailEnd type="stealth"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4106571929"/>
      </p:ext>
    </p:extLst>
  </p:cSld>
  <p:clrMapOvr>
    <a:masterClrMapping/>
  </p:clrMapOvr>
  <mc:AlternateContent xmlns:mc="http://schemas.openxmlformats.org/markup-compatibility/2006" xmlns:p14="http://schemas.microsoft.com/office/powerpoint/2010/main">
    <mc:Choice Requires="p14">
      <p:transition spd="slow" p14:dur="3900">
        <p14:glitter di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4" fill="hold" grpId="0" nodeType="withEffect">
                                  <p:stCondLst>
                                    <p:cond delay="0"/>
                                  </p:stCondLst>
                                  <p:childTnLst>
                                    <p:set>
                                      <p:cBhvr>
                                        <p:cTn id="6" dur="1" fill="hold">
                                          <p:stCondLst>
                                            <p:cond delay="0"/>
                                          </p:stCondLst>
                                        </p:cTn>
                                        <p:tgtEl>
                                          <p:spTgt spid="5124"/>
                                        </p:tgtEl>
                                        <p:attrNameLst>
                                          <p:attrName>style.visibility</p:attrName>
                                        </p:attrNameLst>
                                      </p:cBhvr>
                                      <p:to>
                                        <p:strVal val="visible"/>
                                      </p:to>
                                    </p:set>
                                    <p:animEffect transition="in" filter="wipe(down)">
                                      <p:cBhvr>
                                        <p:cTn id="7" dur="500"/>
                                        <p:tgtEl>
                                          <p:spTgt spid="5124"/>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5128"/>
                                        </p:tgtEl>
                                        <p:attrNameLst>
                                          <p:attrName>style.visibility</p:attrName>
                                        </p:attrNameLst>
                                      </p:cBhvr>
                                      <p:to>
                                        <p:strVal val="visible"/>
                                      </p:to>
                                    </p:set>
                                    <p:animEffect transition="in" filter="wipe(up)">
                                      <p:cBhvr>
                                        <p:cTn id="11" dur="500"/>
                                        <p:tgtEl>
                                          <p:spTgt spid="5128"/>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9219">
                                            <p:txEl>
                                              <p:pRg st="3" end="3"/>
                                            </p:txEl>
                                          </p:spTgt>
                                        </p:tgtEl>
                                        <p:attrNameLst>
                                          <p:attrName>style.visibility</p:attrName>
                                        </p:attrNameLst>
                                      </p:cBhvr>
                                      <p:to>
                                        <p:strVal val="visible"/>
                                      </p:to>
                                    </p:set>
                                    <p:animEffect transition="in" filter="fade">
                                      <p:cBhvr>
                                        <p:cTn id="16" dur="2000"/>
                                        <p:tgtEl>
                                          <p:spTgt spid="9219">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9219">
                                            <p:txEl>
                                              <p:pRg st="4" end="4"/>
                                            </p:txEl>
                                          </p:spTgt>
                                        </p:tgtEl>
                                        <p:attrNameLst>
                                          <p:attrName>style.visibility</p:attrName>
                                        </p:attrNameLst>
                                      </p:cBhvr>
                                      <p:to>
                                        <p:strVal val="visible"/>
                                      </p:to>
                                    </p:set>
                                    <p:animEffect transition="in" filter="fade">
                                      <p:cBhvr>
                                        <p:cTn id="19" dur="2000"/>
                                        <p:tgtEl>
                                          <p:spTgt spid="9219">
                                            <p:txEl>
                                              <p:pRg st="4" end="4"/>
                                            </p:txEl>
                                          </p:spTgt>
                                        </p:tgtEl>
                                      </p:cBhvr>
                                    </p:animEffect>
                                  </p:childTnLst>
                                </p:cTn>
                              </p:par>
                            </p:childTnLst>
                          </p:cTn>
                        </p:par>
                        <p:par>
                          <p:cTn id="20" fill="hold">
                            <p:stCondLst>
                              <p:cond delay="2000"/>
                            </p:stCondLst>
                            <p:childTnLst>
                              <p:par>
                                <p:cTn id="21" presetID="22" presetClass="entr" presetSubtype="4" fill="hold" grpId="0" nodeType="afterEffect">
                                  <p:stCondLst>
                                    <p:cond delay="0"/>
                                  </p:stCondLst>
                                  <p:childTnLst>
                                    <p:set>
                                      <p:cBhvr>
                                        <p:cTn id="22" dur="1" fill="hold">
                                          <p:stCondLst>
                                            <p:cond delay="0"/>
                                          </p:stCondLst>
                                        </p:cTn>
                                        <p:tgtEl>
                                          <p:spTgt spid="9223"/>
                                        </p:tgtEl>
                                        <p:attrNameLst>
                                          <p:attrName>style.visibility</p:attrName>
                                        </p:attrNameLst>
                                      </p:cBhvr>
                                      <p:to>
                                        <p:strVal val="visible"/>
                                      </p:to>
                                    </p:set>
                                    <p:animEffect transition="in" filter="wipe(down)">
                                      <p:cBhvr>
                                        <p:cTn id="23" dur="500"/>
                                        <p:tgtEl>
                                          <p:spTgt spid="9223"/>
                                        </p:tgtEl>
                                      </p:cBhvr>
                                    </p:animEffect>
                                  </p:childTnLst>
                                </p:cTn>
                              </p:par>
                              <p:par>
                                <p:cTn id="24" presetID="18" presetClass="entr" presetSubtype="12" fill="hold" grpId="0" nodeType="withEffect">
                                  <p:stCondLst>
                                    <p:cond delay="0"/>
                                  </p:stCondLst>
                                  <p:childTnLst>
                                    <p:set>
                                      <p:cBhvr>
                                        <p:cTn id="25" dur="1" fill="hold">
                                          <p:stCondLst>
                                            <p:cond delay="0"/>
                                          </p:stCondLst>
                                        </p:cTn>
                                        <p:tgtEl>
                                          <p:spTgt spid="9224"/>
                                        </p:tgtEl>
                                        <p:attrNameLst>
                                          <p:attrName>style.visibility</p:attrName>
                                        </p:attrNameLst>
                                      </p:cBhvr>
                                      <p:to>
                                        <p:strVal val="visible"/>
                                      </p:to>
                                    </p:set>
                                    <p:animEffect transition="in" filter="strips(downLeft)">
                                      <p:cBhvr>
                                        <p:cTn id="26" dur="500"/>
                                        <p:tgtEl>
                                          <p:spTgt spid="92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uiExpand="1" build="p"/>
      <p:bldP spid="9223" grpId="0" animBg="1"/>
      <p:bldP spid="5124" grpId="0" animBg="1"/>
      <p:bldP spid="5128" grpId="0" animBg="1"/>
      <p:bldP spid="922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2"/>
          <p:cNvSpPr>
            <a:spLocks noGrp="1" noChangeArrowheads="1"/>
          </p:cNvSpPr>
          <p:nvPr>
            <p:ph type="title"/>
          </p:nvPr>
        </p:nvSpPr>
        <p:spPr/>
        <p:txBody>
          <a:bodyPr/>
          <a:lstStyle/>
          <a:p>
            <a:pPr eaLnBrk="1" hangingPunct="1"/>
            <a:r>
              <a:rPr lang="en-US"/>
              <a:t>Revelation Review</a:t>
            </a:r>
          </a:p>
        </p:txBody>
      </p:sp>
      <p:sp>
        <p:nvSpPr>
          <p:cNvPr id="31749" name="Rectangle 3"/>
          <p:cNvSpPr>
            <a:spLocks noGrp="1" noChangeArrowheads="1"/>
          </p:cNvSpPr>
          <p:nvPr>
            <p:ph idx="1"/>
          </p:nvPr>
        </p:nvSpPr>
        <p:spPr>
          <a:xfrm>
            <a:off x="1066800" y="2057400"/>
            <a:ext cx="7641515" cy="4114800"/>
          </a:xfrm>
        </p:spPr>
        <p:txBody>
          <a:bodyPr>
            <a:normAutofit lnSpcReduction="10000"/>
          </a:bodyPr>
          <a:lstStyle/>
          <a:p>
            <a:pPr eaLnBrk="1" hangingPunct="1"/>
            <a:r>
              <a:rPr lang="en-US" sz="2800" dirty="0"/>
              <a:t>8-9 Seven trumpets (against persecutors)</a:t>
            </a:r>
          </a:p>
          <a:p>
            <a:pPr lvl="1" eaLnBrk="1" hangingPunct="1"/>
            <a:r>
              <a:rPr lang="en-US" sz="2400" dirty="0"/>
              <a:t>1</a:t>
            </a:r>
            <a:r>
              <a:rPr lang="en-US" sz="2400" baseline="30000" dirty="0"/>
              <a:t>st</a:t>
            </a:r>
            <a:r>
              <a:rPr lang="en-US" sz="2400" dirty="0"/>
              <a:t> (1/3</a:t>
            </a:r>
            <a:r>
              <a:rPr lang="en-US" sz="2400" baseline="30000" dirty="0"/>
              <a:t>rd</a:t>
            </a:r>
            <a:r>
              <a:rPr lang="en-US" sz="2400" dirty="0"/>
              <a:t> vegetation)</a:t>
            </a:r>
          </a:p>
          <a:p>
            <a:pPr lvl="1" eaLnBrk="1" hangingPunct="1"/>
            <a:r>
              <a:rPr lang="en-US" sz="2400" dirty="0"/>
              <a:t>2</a:t>
            </a:r>
            <a:r>
              <a:rPr lang="en-US" sz="2400" baseline="30000" dirty="0"/>
              <a:t>nd</a:t>
            </a:r>
            <a:r>
              <a:rPr lang="en-US" sz="2400" dirty="0"/>
              <a:t> (sea, 1/3</a:t>
            </a:r>
            <a:r>
              <a:rPr lang="en-US" sz="2400" baseline="30000" dirty="0"/>
              <a:t>rd</a:t>
            </a:r>
            <a:r>
              <a:rPr lang="en-US" sz="2400" dirty="0"/>
              <a:t> living creatures/ships)</a:t>
            </a:r>
          </a:p>
          <a:p>
            <a:pPr lvl="1" eaLnBrk="1" hangingPunct="1"/>
            <a:r>
              <a:rPr lang="en-US" sz="2400" dirty="0"/>
              <a:t>3</a:t>
            </a:r>
            <a:r>
              <a:rPr lang="en-US" sz="2400" baseline="30000" dirty="0"/>
              <a:t>rd</a:t>
            </a:r>
            <a:r>
              <a:rPr lang="en-US" sz="2400" dirty="0"/>
              <a:t> (1/3</a:t>
            </a:r>
            <a:r>
              <a:rPr lang="en-US" sz="2400" baseline="30000" dirty="0"/>
              <a:t>rd</a:t>
            </a:r>
            <a:r>
              <a:rPr lang="en-US" sz="2400" dirty="0"/>
              <a:t> of freshwater, rivers, springs)</a:t>
            </a:r>
          </a:p>
          <a:p>
            <a:pPr lvl="1" eaLnBrk="1" hangingPunct="1"/>
            <a:r>
              <a:rPr lang="en-US" sz="2400" dirty="0"/>
              <a:t>4</a:t>
            </a:r>
            <a:r>
              <a:rPr lang="en-US" sz="2400" baseline="30000" dirty="0"/>
              <a:t>th</a:t>
            </a:r>
            <a:r>
              <a:rPr lang="en-US" sz="2400" dirty="0"/>
              <a:t> (1/3</a:t>
            </a:r>
            <a:r>
              <a:rPr lang="en-US" sz="2400" baseline="30000" dirty="0"/>
              <a:t>rd</a:t>
            </a:r>
            <a:r>
              <a:rPr lang="en-US" sz="2400" dirty="0"/>
              <a:t> sun, moon, stars struck)</a:t>
            </a:r>
          </a:p>
          <a:p>
            <a:pPr lvl="1" eaLnBrk="1" hangingPunct="1"/>
            <a:r>
              <a:rPr lang="en-US" sz="2400" dirty="0"/>
              <a:t>5</a:t>
            </a:r>
            <a:r>
              <a:rPr lang="en-US" sz="2400" baseline="30000" dirty="0"/>
              <a:t>th</a:t>
            </a:r>
            <a:r>
              <a:rPr lang="en-US" sz="2400" dirty="0"/>
              <a:t> (1</a:t>
            </a:r>
            <a:r>
              <a:rPr lang="en-US" sz="2400" baseline="30000" dirty="0"/>
              <a:t>st</a:t>
            </a:r>
            <a:r>
              <a:rPr lang="en-US" sz="2400" dirty="0"/>
              <a:t> woe, locust came, torment)</a:t>
            </a:r>
          </a:p>
          <a:p>
            <a:pPr lvl="1" eaLnBrk="1" hangingPunct="1"/>
            <a:r>
              <a:rPr lang="en-US" sz="2400" dirty="0"/>
              <a:t>6</a:t>
            </a:r>
            <a:r>
              <a:rPr lang="en-US" sz="2400" baseline="30000" dirty="0"/>
              <a:t>th</a:t>
            </a:r>
            <a:r>
              <a:rPr lang="en-US" sz="2400" dirty="0"/>
              <a:t> (2</a:t>
            </a:r>
            <a:r>
              <a:rPr lang="en-US" sz="2400" baseline="30000" dirty="0"/>
              <a:t>nd</a:t>
            </a:r>
            <a:r>
              <a:rPr lang="en-US" sz="2400" dirty="0"/>
              <a:t> woe, angels Euphrates 1/3</a:t>
            </a:r>
            <a:r>
              <a:rPr lang="en-US" sz="2400" baseline="30000" dirty="0"/>
              <a:t>rd</a:t>
            </a:r>
            <a:r>
              <a:rPr lang="en-US" sz="2400" dirty="0"/>
              <a:t> mankind killed)</a:t>
            </a:r>
          </a:p>
          <a:p>
            <a:pPr lvl="1" eaLnBrk="1" hangingPunct="1"/>
            <a:r>
              <a:rPr lang="en-US" sz="2400" dirty="0"/>
              <a:t>7</a:t>
            </a:r>
            <a:r>
              <a:rPr lang="en-US" sz="2400" baseline="30000" dirty="0"/>
              <a:t>th</a:t>
            </a:r>
            <a:r>
              <a:rPr lang="en-US" sz="2400" dirty="0"/>
              <a:t> (3</a:t>
            </a:r>
            <a:r>
              <a:rPr lang="en-US" sz="2400" baseline="30000" dirty="0"/>
              <a:t>rd</a:t>
            </a:r>
            <a:r>
              <a:rPr lang="en-US" sz="2400" dirty="0"/>
              <a:t> woe, loud voices in heaven, kingdoms of men became the Lord’s)</a:t>
            </a:r>
          </a:p>
        </p:txBody>
      </p:sp>
      <p:sp>
        <p:nvSpPr>
          <p:cNvPr id="31746" name="Footer Placeholder 4"/>
          <p:cNvSpPr>
            <a:spLocks noGrp="1"/>
          </p:cNvSpPr>
          <p:nvPr>
            <p:ph type="ftr" sz="quarter" idx="11"/>
          </p:nvPr>
        </p:nvSpPr>
        <p:spPr>
          <a:xfrm>
            <a:off x="4641448" y="5852160"/>
            <a:ext cx="3502152"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31747" name="Slide Number Placeholder 5"/>
          <p:cNvSpPr>
            <a:spLocks noGrp="1"/>
          </p:cNvSpPr>
          <p:nvPr>
            <p:ph type="sldNum" sz="quarter" idx="12"/>
          </p:nvPr>
        </p:nvSpPr>
        <p:spPr>
          <a:xfrm>
            <a:off x="4649096" y="224491"/>
            <a:ext cx="1332156"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F38E14AB-287D-44F4-BA23-1F48FFAC45DF}" type="slidenum">
              <a:rPr kumimoji="0" lang="en-US" sz="1200" b="0" i="0" u="none" strike="noStrike" kern="1200" cap="none" spc="0" normalizeH="0" baseline="0" noProof="0">
                <a:ln>
                  <a:noFill/>
                </a:ln>
                <a:solidFill>
                  <a:prstClr val="white"/>
                </a:solidFill>
                <a:effectLst/>
                <a:uLnTx/>
                <a:uFillTx/>
                <a:latin typeface="Arial"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30</a:t>
            </a:fld>
            <a:endParaRPr kumimoji="0" lang="en-US" sz="1200" b="0" i="0" u="none" strike="noStrike" kern="1200" cap="none" spc="0" normalizeH="0" baseline="0" noProof="0" dirty="0">
              <a:ln>
                <a:noFill/>
              </a:ln>
              <a:solidFill>
                <a:prstClr val="white"/>
              </a:solidFill>
              <a:effectLst/>
              <a:uLnTx/>
              <a:uFillTx/>
              <a:latin typeface="Arial" charset="0"/>
              <a:ea typeface="+mn-ea"/>
              <a:cs typeface="+mn-cs"/>
            </a:endParaRPr>
          </a:p>
        </p:txBody>
      </p:sp>
    </p:spTree>
    <p:extLst>
      <p:ext uri="{BB962C8B-B14F-4D97-AF65-F5344CB8AC3E}">
        <p14:creationId xmlns:p14="http://schemas.microsoft.com/office/powerpoint/2010/main" val="770001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2"/>
          <p:cNvSpPr>
            <a:spLocks noGrp="1" noChangeArrowheads="1"/>
          </p:cNvSpPr>
          <p:nvPr>
            <p:ph type="title"/>
          </p:nvPr>
        </p:nvSpPr>
        <p:spPr/>
        <p:txBody>
          <a:bodyPr/>
          <a:lstStyle/>
          <a:p>
            <a:pPr eaLnBrk="1" hangingPunct="1"/>
            <a:r>
              <a:rPr lang="en-US"/>
              <a:t>Revelation Review</a:t>
            </a:r>
          </a:p>
        </p:txBody>
      </p:sp>
      <p:sp>
        <p:nvSpPr>
          <p:cNvPr id="32773" name="Rectangle 3"/>
          <p:cNvSpPr>
            <a:spLocks noGrp="1" noChangeArrowheads="1"/>
          </p:cNvSpPr>
          <p:nvPr>
            <p:ph idx="1"/>
          </p:nvPr>
        </p:nvSpPr>
        <p:spPr>
          <a:xfrm>
            <a:off x="1043492" y="2323652"/>
            <a:ext cx="7589520" cy="4184724"/>
          </a:xfrm>
        </p:spPr>
        <p:txBody>
          <a:bodyPr>
            <a:normAutofit/>
          </a:bodyPr>
          <a:lstStyle/>
          <a:p>
            <a:pPr eaLnBrk="1" hangingPunct="1"/>
            <a:r>
              <a:rPr lang="en-US" dirty="0"/>
              <a:t>10-11  What the church must continue to do</a:t>
            </a:r>
          </a:p>
          <a:p>
            <a:pPr eaLnBrk="1" hangingPunct="1"/>
            <a:r>
              <a:rPr lang="en-US" dirty="0"/>
              <a:t>12  Dragon (Satan) persecutes woman (God’s righteous)</a:t>
            </a:r>
          </a:p>
          <a:p>
            <a:pPr eaLnBrk="1" hangingPunct="1"/>
            <a:r>
              <a:rPr lang="en-US" dirty="0"/>
              <a:t>13  Sea and land beasts</a:t>
            </a:r>
          </a:p>
          <a:p>
            <a:pPr lvl="1" eaLnBrk="1" hangingPunct="1"/>
            <a:r>
              <a:rPr lang="en-US" dirty="0"/>
              <a:t>Sea beast (Rome)</a:t>
            </a:r>
          </a:p>
          <a:p>
            <a:pPr lvl="1" eaLnBrk="1" hangingPunct="1"/>
            <a:r>
              <a:rPr lang="en-US" dirty="0"/>
              <a:t>Land beast (paganism)</a:t>
            </a:r>
          </a:p>
          <a:p>
            <a:pPr eaLnBrk="1" hangingPunct="1"/>
            <a:r>
              <a:rPr lang="en-US" dirty="0"/>
              <a:t>14  Lamb w/ 144,000</a:t>
            </a:r>
          </a:p>
          <a:p>
            <a:pPr lvl="1" eaLnBrk="1" hangingPunct="1"/>
            <a:r>
              <a:rPr lang="en-US" dirty="0"/>
              <a:t>Harvest</a:t>
            </a:r>
          </a:p>
          <a:p>
            <a:pPr eaLnBrk="1" hangingPunct="1"/>
            <a:r>
              <a:rPr lang="en-US" dirty="0"/>
              <a:t>15  Prelude to bowls of wrath</a:t>
            </a:r>
          </a:p>
        </p:txBody>
      </p:sp>
      <p:sp>
        <p:nvSpPr>
          <p:cNvPr id="32770" name="Footer Placeholder 4"/>
          <p:cNvSpPr>
            <a:spLocks noGrp="1"/>
          </p:cNvSpPr>
          <p:nvPr>
            <p:ph type="ftr" sz="quarter" idx="11"/>
          </p:nvPr>
        </p:nvSpPr>
        <p:spPr>
          <a:xfrm>
            <a:off x="4641448" y="5852160"/>
            <a:ext cx="3502152"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32771" name="Slide Number Placeholder 5"/>
          <p:cNvSpPr>
            <a:spLocks noGrp="1"/>
          </p:cNvSpPr>
          <p:nvPr>
            <p:ph type="sldNum" sz="quarter" idx="12"/>
          </p:nvPr>
        </p:nvSpPr>
        <p:spPr>
          <a:xfrm>
            <a:off x="4649096" y="224491"/>
            <a:ext cx="1332156"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5624D5E6-48D0-4CD9-A27E-ED6B8CED9DA1}" type="slidenum">
              <a:rPr kumimoji="0" lang="en-US" sz="1200" b="0" i="0" u="none" strike="noStrike" kern="1200" cap="none" spc="0" normalizeH="0" baseline="0" noProof="0">
                <a:ln>
                  <a:noFill/>
                </a:ln>
                <a:solidFill>
                  <a:prstClr val="white"/>
                </a:solidFill>
                <a:effectLst/>
                <a:uLnTx/>
                <a:uFillTx/>
                <a:latin typeface="Arial"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31</a:t>
            </a:fld>
            <a:endParaRPr kumimoji="0" lang="en-US" sz="1200" b="0" i="0" u="none" strike="noStrike" kern="1200" cap="none" spc="0" normalizeH="0" baseline="0" noProof="0" dirty="0">
              <a:ln>
                <a:noFill/>
              </a:ln>
              <a:solidFill>
                <a:prstClr val="white"/>
              </a:solidFill>
              <a:effectLst/>
              <a:uLnTx/>
              <a:uFillTx/>
              <a:latin typeface="Arial" charset="0"/>
              <a:ea typeface="+mn-ea"/>
              <a:cs typeface="+mn-cs"/>
            </a:endParaRPr>
          </a:p>
        </p:txBody>
      </p:sp>
    </p:spTree>
    <p:extLst>
      <p:ext uri="{BB962C8B-B14F-4D97-AF65-F5344CB8AC3E}">
        <p14:creationId xmlns:p14="http://schemas.microsoft.com/office/powerpoint/2010/main" val="568335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p:txBody>
          <a:bodyPr/>
          <a:lstStyle/>
          <a:p>
            <a:pPr eaLnBrk="1" hangingPunct="1"/>
            <a:r>
              <a:rPr lang="en-US"/>
              <a:t>Revelation Review</a:t>
            </a:r>
          </a:p>
        </p:txBody>
      </p:sp>
      <p:sp>
        <p:nvSpPr>
          <p:cNvPr id="33797" name="Rectangle 3"/>
          <p:cNvSpPr>
            <a:spLocks noGrp="1" noChangeArrowheads="1"/>
          </p:cNvSpPr>
          <p:nvPr>
            <p:ph idx="1"/>
          </p:nvPr>
        </p:nvSpPr>
        <p:spPr>
          <a:xfrm>
            <a:off x="990600" y="2209800"/>
            <a:ext cx="7696200" cy="3886200"/>
          </a:xfrm>
        </p:spPr>
        <p:txBody>
          <a:bodyPr/>
          <a:lstStyle/>
          <a:p>
            <a:pPr eaLnBrk="1" hangingPunct="1">
              <a:lnSpc>
                <a:spcPct val="90000"/>
              </a:lnSpc>
            </a:pPr>
            <a:r>
              <a:rPr lang="en-US" dirty="0"/>
              <a:t>16  Bowls of wrath </a:t>
            </a:r>
            <a:br>
              <a:rPr lang="en-US" dirty="0"/>
            </a:br>
            <a:r>
              <a:rPr lang="en-US" dirty="0"/>
              <a:t>(against persecutors)</a:t>
            </a:r>
          </a:p>
          <a:p>
            <a:pPr lvl="1" eaLnBrk="1" hangingPunct="1">
              <a:lnSpc>
                <a:spcPct val="90000"/>
              </a:lnSpc>
            </a:pPr>
            <a:r>
              <a:rPr lang="en-US" dirty="0"/>
              <a:t>1</a:t>
            </a:r>
            <a:r>
              <a:rPr lang="en-US" baseline="30000" dirty="0"/>
              <a:t>st</a:t>
            </a:r>
            <a:r>
              <a:rPr lang="en-US" dirty="0"/>
              <a:t> (foul and loathsome sore upon men with mark of beast)</a:t>
            </a:r>
          </a:p>
          <a:p>
            <a:pPr lvl="1" eaLnBrk="1" hangingPunct="1">
              <a:lnSpc>
                <a:spcPct val="90000"/>
              </a:lnSpc>
            </a:pPr>
            <a:r>
              <a:rPr lang="en-US" dirty="0"/>
              <a:t>2</a:t>
            </a:r>
            <a:r>
              <a:rPr lang="en-US" baseline="30000" dirty="0"/>
              <a:t>nd</a:t>
            </a:r>
            <a:r>
              <a:rPr lang="en-US" dirty="0"/>
              <a:t> (sea became as blood of dead men)</a:t>
            </a:r>
          </a:p>
          <a:p>
            <a:pPr lvl="1" eaLnBrk="1" hangingPunct="1">
              <a:lnSpc>
                <a:spcPct val="90000"/>
              </a:lnSpc>
            </a:pPr>
            <a:r>
              <a:rPr lang="en-US" dirty="0"/>
              <a:t>3</a:t>
            </a:r>
            <a:r>
              <a:rPr lang="en-US" baseline="30000" dirty="0"/>
              <a:t>rd</a:t>
            </a:r>
            <a:r>
              <a:rPr lang="en-US" dirty="0"/>
              <a:t> (rivers and springs became blood)</a:t>
            </a:r>
          </a:p>
          <a:p>
            <a:pPr lvl="1" eaLnBrk="1" hangingPunct="1">
              <a:lnSpc>
                <a:spcPct val="90000"/>
              </a:lnSpc>
            </a:pPr>
            <a:r>
              <a:rPr lang="en-US" dirty="0"/>
              <a:t>4</a:t>
            </a:r>
            <a:r>
              <a:rPr lang="en-US" baseline="30000" dirty="0"/>
              <a:t>th</a:t>
            </a:r>
            <a:r>
              <a:rPr lang="en-US" dirty="0"/>
              <a:t> (sun, men scorched with fire)</a:t>
            </a:r>
          </a:p>
          <a:p>
            <a:pPr lvl="1" eaLnBrk="1" hangingPunct="1">
              <a:lnSpc>
                <a:spcPct val="90000"/>
              </a:lnSpc>
            </a:pPr>
            <a:r>
              <a:rPr lang="en-US" dirty="0"/>
              <a:t>5</a:t>
            </a:r>
            <a:r>
              <a:rPr lang="en-US" baseline="30000" dirty="0"/>
              <a:t>th</a:t>
            </a:r>
            <a:r>
              <a:rPr lang="en-US" dirty="0"/>
              <a:t> (kingdom full of darkness)</a:t>
            </a:r>
          </a:p>
          <a:p>
            <a:pPr lvl="1" eaLnBrk="1" hangingPunct="1">
              <a:lnSpc>
                <a:spcPct val="90000"/>
              </a:lnSpc>
            </a:pPr>
            <a:r>
              <a:rPr lang="en-US" dirty="0"/>
              <a:t>6</a:t>
            </a:r>
            <a:r>
              <a:rPr lang="en-US" baseline="30000" dirty="0"/>
              <a:t>th</a:t>
            </a:r>
            <a:r>
              <a:rPr lang="en-US" dirty="0"/>
              <a:t> (Euphrates dried, kings of East invade)</a:t>
            </a:r>
          </a:p>
          <a:p>
            <a:pPr lvl="1" eaLnBrk="1" hangingPunct="1">
              <a:lnSpc>
                <a:spcPct val="90000"/>
              </a:lnSpc>
            </a:pPr>
            <a:r>
              <a:rPr lang="en-US" dirty="0"/>
              <a:t>7</a:t>
            </a:r>
            <a:r>
              <a:rPr lang="en-US" baseline="30000" dirty="0"/>
              <a:t>th</a:t>
            </a:r>
            <a:r>
              <a:rPr lang="en-US" dirty="0"/>
              <a:t> (loud noises from temple; city divided</a:t>
            </a:r>
          </a:p>
        </p:txBody>
      </p:sp>
      <p:sp>
        <p:nvSpPr>
          <p:cNvPr id="33794" name="Footer Placeholder 4"/>
          <p:cNvSpPr>
            <a:spLocks noGrp="1"/>
          </p:cNvSpPr>
          <p:nvPr>
            <p:ph type="ftr" sz="quarter" idx="11"/>
          </p:nvPr>
        </p:nvSpPr>
        <p:spPr>
          <a:xfrm>
            <a:off x="4641448" y="5852160"/>
            <a:ext cx="3502152"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33795" name="Slide Number Placeholder 5"/>
          <p:cNvSpPr>
            <a:spLocks noGrp="1"/>
          </p:cNvSpPr>
          <p:nvPr>
            <p:ph type="sldNum" sz="quarter" idx="12"/>
          </p:nvPr>
        </p:nvSpPr>
        <p:spPr>
          <a:xfrm>
            <a:off x="4649096" y="224491"/>
            <a:ext cx="1332156"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42923FA1-E35E-4F5E-9DFE-0E9E72F4C3DD}" type="slidenum">
              <a:rPr kumimoji="0" lang="en-US" sz="1200" b="0" i="0" u="none" strike="noStrike" kern="1200" cap="none" spc="0" normalizeH="0" baseline="0" noProof="0">
                <a:ln>
                  <a:noFill/>
                </a:ln>
                <a:solidFill>
                  <a:prstClr val="white"/>
                </a:solidFill>
                <a:effectLst/>
                <a:uLnTx/>
                <a:uFillTx/>
                <a:latin typeface="Arial"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32</a:t>
            </a:fld>
            <a:endParaRPr kumimoji="0" lang="en-US" sz="1200" b="0" i="0" u="none" strike="noStrike" kern="1200" cap="none" spc="0" normalizeH="0" baseline="0" noProof="0" dirty="0">
              <a:ln>
                <a:noFill/>
              </a:ln>
              <a:solidFill>
                <a:prstClr val="white"/>
              </a:solidFill>
              <a:effectLst/>
              <a:uLnTx/>
              <a:uFillTx/>
              <a:latin typeface="Arial" charset="0"/>
              <a:ea typeface="+mn-ea"/>
              <a:cs typeface="+mn-cs"/>
            </a:endParaRPr>
          </a:p>
        </p:txBody>
      </p:sp>
    </p:spTree>
    <p:extLst>
      <p:ext uri="{BB962C8B-B14F-4D97-AF65-F5344CB8AC3E}">
        <p14:creationId xmlns:p14="http://schemas.microsoft.com/office/powerpoint/2010/main" val="22580977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Rectangle 2"/>
          <p:cNvSpPr>
            <a:spLocks noGrp="1" noChangeArrowheads="1"/>
          </p:cNvSpPr>
          <p:nvPr>
            <p:ph type="title"/>
          </p:nvPr>
        </p:nvSpPr>
        <p:spPr/>
        <p:txBody>
          <a:bodyPr/>
          <a:lstStyle/>
          <a:p>
            <a:pPr eaLnBrk="1" hangingPunct="1"/>
            <a:r>
              <a:rPr lang="en-US"/>
              <a:t>Revelation Review</a:t>
            </a:r>
          </a:p>
        </p:txBody>
      </p:sp>
      <p:sp>
        <p:nvSpPr>
          <p:cNvPr id="34821" name="Rectangle 3"/>
          <p:cNvSpPr>
            <a:spLocks noGrp="1" noChangeArrowheads="1"/>
          </p:cNvSpPr>
          <p:nvPr>
            <p:ph idx="1"/>
          </p:nvPr>
        </p:nvSpPr>
        <p:spPr/>
        <p:txBody>
          <a:bodyPr/>
          <a:lstStyle/>
          <a:p>
            <a:pPr eaLnBrk="1" hangingPunct="1"/>
            <a:r>
              <a:rPr lang="en-US"/>
              <a:t>17-19  Judgment upon the mother of Harlots</a:t>
            </a:r>
          </a:p>
          <a:p>
            <a:pPr lvl="1" eaLnBrk="1" hangingPunct="1"/>
            <a:r>
              <a:rPr lang="en-US"/>
              <a:t>Harlot identified as Rome upon Beast (Empire)</a:t>
            </a:r>
          </a:p>
          <a:p>
            <a:pPr lvl="1" eaLnBrk="1" hangingPunct="1"/>
            <a:r>
              <a:rPr lang="en-US"/>
              <a:t>Great war</a:t>
            </a:r>
          </a:p>
          <a:p>
            <a:pPr lvl="1" eaLnBrk="1" hangingPunct="1"/>
            <a:r>
              <a:rPr lang="en-US"/>
              <a:t>Lamb prevails</a:t>
            </a:r>
          </a:p>
          <a:p>
            <a:pPr lvl="1" eaLnBrk="1" hangingPunct="1"/>
            <a:r>
              <a:rPr lang="en-US"/>
              <a:t>Beast and false prophet captured</a:t>
            </a:r>
          </a:p>
        </p:txBody>
      </p:sp>
      <p:sp>
        <p:nvSpPr>
          <p:cNvPr id="34818" name="Footer Placeholder 4"/>
          <p:cNvSpPr>
            <a:spLocks noGrp="1"/>
          </p:cNvSpPr>
          <p:nvPr>
            <p:ph type="ftr" sz="quarter" idx="11"/>
          </p:nvPr>
        </p:nvSpPr>
        <p:spPr>
          <a:xfrm>
            <a:off x="4641448" y="5852160"/>
            <a:ext cx="3502152"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34819" name="Slide Number Placeholder 5"/>
          <p:cNvSpPr>
            <a:spLocks noGrp="1"/>
          </p:cNvSpPr>
          <p:nvPr>
            <p:ph type="sldNum" sz="quarter" idx="12"/>
          </p:nvPr>
        </p:nvSpPr>
        <p:spPr>
          <a:xfrm>
            <a:off x="4649096" y="224491"/>
            <a:ext cx="1332156"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75529BF7-AA4A-4E95-AF88-B038418F0CAF}" type="slidenum">
              <a:rPr kumimoji="0" lang="en-US" sz="1200" b="0" i="0" u="none" strike="noStrike" kern="1200" cap="none" spc="0" normalizeH="0" baseline="0" noProof="0">
                <a:ln>
                  <a:noFill/>
                </a:ln>
                <a:solidFill>
                  <a:prstClr val="black"/>
                </a:solidFill>
                <a:effectLst/>
                <a:uLnTx/>
                <a:uFillTx/>
                <a:latin typeface="Arial"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33</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363398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Rectangle 2"/>
          <p:cNvSpPr>
            <a:spLocks noGrp="1" noChangeArrowheads="1"/>
          </p:cNvSpPr>
          <p:nvPr>
            <p:ph type="title"/>
          </p:nvPr>
        </p:nvSpPr>
        <p:spPr/>
        <p:txBody>
          <a:bodyPr/>
          <a:lstStyle/>
          <a:p>
            <a:pPr eaLnBrk="1" hangingPunct="1"/>
            <a:r>
              <a:rPr lang="en-US"/>
              <a:t>Revelation Review</a:t>
            </a:r>
          </a:p>
        </p:txBody>
      </p:sp>
      <p:sp>
        <p:nvSpPr>
          <p:cNvPr id="35845" name="Rectangle 3"/>
          <p:cNvSpPr>
            <a:spLocks noGrp="1" noChangeArrowheads="1"/>
          </p:cNvSpPr>
          <p:nvPr>
            <p:ph idx="1"/>
          </p:nvPr>
        </p:nvSpPr>
        <p:spPr/>
        <p:txBody>
          <a:bodyPr/>
          <a:lstStyle/>
          <a:p>
            <a:pPr eaLnBrk="1" hangingPunct="1"/>
            <a:r>
              <a:rPr lang="en-US"/>
              <a:t>20  1000 year reign</a:t>
            </a:r>
          </a:p>
          <a:p>
            <a:pPr lvl="1" eaLnBrk="1" hangingPunct="1"/>
            <a:r>
              <a:rPr lang="en-US"/>
              <a:t>Satan bound for 1000 yrs</a:t>
            </a:r>
          </a:p>
          <a:p>
            <a:pPr lvl="1" eaLnBrk="1" hangingPunct="1"/>
            <a:r>
              <a:rPr lang="en-US"/>
              <a:t>Released for a little while</a:t>
            </a:r>
          </a:p>
          <a:p>
            <a:pPr lvl="1" eaLnBrk="1" hangingPunct="1"/>
            <a:r>
              <a:rPr lang="en-US"/>
              <a:t>Saints surrounded</a:t>
            </a:r>
          </a:p>
          <a:p>
            <a:pPr lvl="1" eaLnBrk="1" hangingPunct="1"/>
            <a:r>
              <a:rPr lang="en-US"/>
              <a:t>Fire from heaven</a:t>
            </a:r>
          </a:p>
          <a:p>
            <a:pPr lvl="1" eaLnBrk="1" hangingPunct="1"/>
            <a:r>
              <a:rPr lang="en-US"/>
              <a:t>Satan banished to lake of fire forever</a:t>
            </a:r>
          </a:p>
          <a:p>
            <a:pPr lvl="1" eaLnBrk="1" hangingPunct="1"/>
            <a:r>
              <a:rPr lang="en-US"/>
              <a:t>All men stand before the throne to be judged</a:t>
            </a:r>
          </a:p>
        </p:txBody>
      </p:sp>
      <p:sp>
        <p:nvSpPr>
          <p:cNvPr id="35842" name="Footer Placeholder 4"/>
          <p:cNvSpPr>
            <a:spLocks noGrp="1"/>
          </p:cNvSpPr>
          <p:nvPr>
            <p:ph type="ftr" sz="quarter" idx="11"/>
          </p:nvPr>
        </p:nvSpPr>
        <p:spPr>
          <a:xfrm>
            <a:off x="4641448" y="5852160"/>
            <a:ext cx="3502152"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35843" name="Slide Number Placeholder 5"/>
          <p:cNvSpPr>
            <a:spLocks noGrp="1"/>
          </p:cNvSpPr>
          <p:nvPr>
            <p:ph type="sldNum" sz="quarter" idx="12"/>
          </p:nvPr>
        </p:nvSpPr>
        <p:spPr>
          <a:xfrm>
            <a:off x="4649096" y="224491"/>
            <a:ext cx="1332156"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A2525AA1-8BD6-4A24-B2FE-5519AC987E1B}" type="slidenum">
              <a:rPr kumimoji="0" lang="en-US" sz="1200" b="0" i="0" u="none" strike="noStrike" kern="1200" cap="none" spc="0" normalizeH="0" baseline="0" noProof="0">
                <a:ln>
                  <a:noFill/>
                </a:ln>
                <a:solidFill>
                  <a:prstClr val="white"/>
                </a:solidFill>
                <a:effectLst/>
                <a:uLnTx/>
                <a:uFillTx/>
                <a:latin typeface="Arial"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34</a:t>
            </a:fld>
            <a:endParaRPr kumimoji="0" lang="en-US" sz="1200" b="0" i="0" u="none" strike="noStrike" kern="1200" cap="none" spc="0" normalizeH="0" baseline="0" noProof="0" dirty="0">
              <a:ln>
                <a:noFill/>
              </a:ln>
              <a:solidFill>
                <a:prstClr val="white"/>
              </a:solidFill>
              <a:effectLst/>
              <a:uLnTx/>
              <a:uFillTx/>
              <a:latin typeface="Arial" charset="0"/>
              <a:ea typeface="+mn-ea"/>
              <a:cs typeface="+mn-cs"/>
            </a:endParaRPr>
          </a:p>
        </p:txBody>
      </p:sp>
    </p:spTree>
    <p:extLst>
      <p:ext uri="{BB962C8B-B14F-4D97-AF65-F5344CB8AC3E}">
        <p14:creationId xmlns:p14="http://schemas.microsoft.com/office/powerpoint/2010/main" val="341329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Rectangle 2"/>
          <p:cNvSpPr>
            <a:spLocks noGrp="1" noChangeArrowheads="1"/>
          </p:cNvSpPr>
          <p:nvPr>
            <p:ph type="title"/>
          </p:nvPr>
        </p:nvSpPr>
        <p:spPr/>
        <p:txBody>
          <a:bodyPr/>
          <a:lstStyle/>
          <a:p>
            <a:pPr eaLnBrk="1" hangingPunct="1"/>
            <a:r>
              <a:rPr lang="en-US"/>
              <a:t>Revelation Review</a:t>
            </a:r>
          </a:p>
        </p:txBody>
      </p:sp>
      <p:sp>
        <p:nvSpPr>
          <p:cNvPr id="36869" name="Rectangle 3"/>
          <p:cNvSpPr>
            <a:spLocks noGrp="1" noChangeArrowheads="1"/>
          </p:cNvSpPr>
          <p:nvPr>
            <p:ph idx="1"/>
          </p:nvPr>
        </p:nvSpPr>
        <p:spPr/>
        <p:txBody>
          <a:bodyPr/>
          <a:lstStyle/>
          <a:p>
            <a:pPr eaLnBrk="1" hangingPunct="1"/>
            <a:r>
              <a:rPr lang="en-US"/>
              <a:t>21-22:5  Saints in heaven</a:t>
            </a:r>
          </a:p>
          <a:p>
            <a:pPr lvl="1" eaLnBrk="1" hangingPunct="1"/>
            <a:r>
              <a:rPr lang="en-US"/>
              <a:t>Fellowship with God</a:t>
            </a:r>
          </a:p>
          <a:p>
            <a:pPr lvl="1" eaLnBrk="1" hangingPunct="1"/>
            <a:r>
              <a:rPr lang="en-US"/>
              <a:t>Protection by God</a:t>
            </a:r>
          </a:p>
          <a:p>
            <a:pPr lvl="1" eaLnBrk="1" hangingPunct="1"/>
            <a:r>
              <a:rPr lang="en-US"/>
              <a:t>Provisions from God</a:t>
            </a:r>
          </a:p>
          <a:p>
            <a:pPr lvl="2" eaLnBrk="1" hangingPunct="1"/>
            <a:r>
              <a:rPr lang="en-US"/>
              <a:t>Eternal life</a:t>
            </a:r>
          </a:p>
          <a:p>
            <a:pPr lvl="2" eaLnBrk="1" hangingPunct="1"/>
            <a:r>
              <a:rPr lang="en-US"/>
              <a:t>Permanent reign</a:t>
            </a:r>
          </a:p>
        </p:txBody>
      </p:sp>
      <p:sp>
        <p:nvSpPr>
          <p:cNvPr id="36866" name="Footer Placeholder 4"/>
          <p:cNvSpPr>
            <a:spLocks noGrp="1"/>
          </p:cNvSpPr>
          <p:nvPr>
            <p:ph type="ftr" sz="quarter" idx="11"/>
          </p:nvPr>
        </p:nvSpPr>
        <p:spPr>
          <a:xfrm>
            <a:off x="4641448" y="5852160"/>
            <a:ext cx="3502152"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36867" name="Slide Number Placeholder 5"/>
          <p:cNvSpPr>
            <a:spLocks noGrp="1"/>
          </p:cNvSpPr>
          <p:nvPr>
            <p:ph type="sldNum" sz="quarter" idx="12"/>
          </p:nvPr>
        </p:nvSpPr>
        <p:spPr>
          <a:xfrm>
            <a:off x="4649096" y="224491"/>
            <a:ext cx="1332156"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3736AD5C-5089-48EB-A38B-E21EB94170B6}" type="slidenum">
              <a:rPr kumimoji="0" lang="en-US" sz="1200" b="0" i="0" u="none" strike="noStrike" kern="1200" cap="none" spc="0" normalizeH="0" baseline="0" noProof="0">
                <a:ln>
                  <a:noFill/>
                </a:ln>
                <a:solidFill>
                  <a:prstClr val="white"/>
                </a:solidFill>
                <a:effectLst/>
                <a:uLnTx/>
                <a:uFillTx/>
                <a:latin typeface="Arial"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35</a:t>
            </a:fld>
            <a:endParaRPr kumimoji="0" lang="en-US" sz="1200" b="0" i="0" u="none" strike="noStrike" kern="1200" cap="none" spc="0" normalizeH="0" baseline="0" noProof="0" dirty="0">
              <a:ln>
                <a:noFill/>
              </a:ln>
              <a:solidFill>
                <a:prstClr val="white"/>
              </a:solidFill>
              <a:effectLst/>
              <a:uLnTx/>
              <a:uFillTx/>
              <a:latin typeface="Arial" charset="0"/>
              <a:ea typeface="+mn-ea"/>
              <a:cs typeface="+mn-cs"/>
            </a:endParaRPr>
          </a:p>
        </p:txBody>
      </p:sp>
    </p:spTree>
    <p:extLst>
      <p:ext uri="{BB962C8B-B14F-4D97-AF65-F5344CB8AC3E}">
        <p14:creationId xmlns:p14="http://schemas.microsoft.com/office/powerpoint/2010/main" val="2391336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2"/>
          <p:cNvSpPr>
            <a:spLocks noGrp="1" noChangeArrowheads="1"/>
          </p:cNvSpPr>
          <p:nvPr>
            <p:ph type="title"/>
          </p:nvPr>
        </p:nvSpPr>
        <p:spPr/>
        <p:txBody>
          <a:bodyPr/>
          <a:lstStyle/>
          <a:p>
            <a:pPr eaLnBrk="1" hangingPunct="1"/>
            <a:r>
              <a:rPr lang="en-US"/>
              <a:t>Revelation Review</a:t>
            </a:r>
          </a:p>
        </p:txBody>
      </p:sp>
      <p:sp>
        <p:nvSpPr>
          <p:cNvPr id="37893" name="Rectangle 3"/>
          <p:cNvSpPr>
            <a:spLocks noGrp="1" noChangeArrowheads="1"/>
          </p:cNvSpPr>
          <p:nvPr>
            <p:ph idx="1"/>
          </p:nvPr>
        </p:nvSpPr>
        <p:spPr/>
        <p:txBody>
          <a:bodyPr/>
          <a:lstStyle/>
          <a:p>
            <a:pPr eaLnBrk="1" hangingPunct="1"/>
            <a:r>
              <a:rPr lang="en-US" dirty="0"/>
              <a:t>22:6-21  Final warnings and assurances</a:t>
            </a:r>
          </a:p>
          <a:p>
            <a:pPr lvl="1" eaLnBrk="1" hangingPunct="1"/>
            <a:r>
              <a:rPr lang="en-US" dirty="0"/>
              <a:t>Obedience to Christ brings life</a:t>
            </a:r>
          </a:p>
          <a:p>
            <a:pPr lvl="1" eaLnBrk="1" hangingPunct="1"/>
            <a:r>
              <a:rPr lang="en-US" dirty="0"/>
              <a:t>Tampering with word brings a horrific death sentence</a:t>
            </a:r>
          </a:p>
        </p:txBody>
      </p:sp>
      <p:sp>
        <p:nvSpPr>
          <p:cNvPr id="37890" name="Footer Placeholder 4"/>
          <p:cNvSpPr>
            <a:spLocks noGrp="1"/>
          </p:cNvSpPr>
          <p:nvPr>
            <p:ph type="ftr" sz="quarter" idx="11"/>
          </p:nvPr>
        </p:nvSpPr>
        <p:spPr>
          <a:xfrm>
            <a:off x="4641448" y="5852160"/>
            <a:ext cx="3502152"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37891" name="Slide Number Placeholder 5"/>
          <p:cNvSpPr>
            <a:spLocks noGrp="1"/>
          </p:cNvSpPr>
          <p:nvPr>
            <p:ph type="sldNum" sz="quarter" idx="12"/>
          </p:nvPr>
        </p:nvSpPr>
        <p:spPr>
          <a:xfrm>
            <a:off x="4649096" y="224491"/>
            <a:ext cx="1332156"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303D93D0-8D59-4F73-ADBE-ECFB9ABF240B}" type="slidenum">
              <a:rPr kumimoji="0" lang="en-US" sz="1200" b="0" i="0" u="none" strike="noStrike" kern="1200" cap="none" spc="0" normalizeH="0" baseline="0" noProof="0">
                <a:ln>
                  <a:noFill/>
                </a:ln>
                <a:solidFill>
                  <a:prstClr val="white"/>
                </a:solidFill>
                <a:effectLst/>
                <a:uLnTx/>
                <a:uFillTx/>
                <a:latin typeface="Arial"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36</a:t>
            </a:fld>
            <a:endParaRPr kumimoji="0" lang="en-US" sz="1200" b="0" i="0" u="none" strike="noStrike" kern="1200" cap="none" spc="0" normalizeH="0" baseline="0" noProof="0" dirty="0">
              <a:ln>
                <a:noFill/>
              </a:ln>
              <a:solidFill>
                <a:prstClr val="white"/>
              </a:solidFill>
              <a:effectLst/>
              <a:uLnTx/>
              <a:uFillTx/>
              <a:latin typeface="Arial" charset="0"/>
              <a:ea typeface="+mn-ea"/>
              <a:cs typeface="+mn-cs"/>
            </a:endParaRPr>
          </a:p>
        </p:txBody>
      </p:sp>
    </p:spTree>
    <p:extLst>
      <p:ext uri="{BB962C8B-B14F-4D97-AF65-F5344CB8AC3E}">
        <p14:creationId xmlns:p14="http://schemas.microsoft.com/office/powerpoint/2010/main" val="165839734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2"/>
          <p:cNvSpPr>
            <a:spLocks noGrp="1" noChangeArrowheads="1"/>
          </p:cNvSpPr>
          <p:nvPr>
            <p:ph type="title"/>
          </p:nvPr>
        </p:nvSpPr>
        <p:spPr>
          <a:xfrm>
            <a:off x="457200" y="381000"/>
            <a:ext cx="7024744" cy="1143000"/>
          </a:xfrm>
        </p:spPr>
        <p:txBody>
          <a:bodyPr/>
          <a:lstStyle/>
          <a:p>
            <a:pPr eaLnBrk="1" hangingPunct="1"/>
            <a:r>
              <a:rPr lang="en-US" dirty="0"/>
              <a:t>REVELATION 22:7</a:t>
            </a:r>
          </a:p>
        </p:txBody>
      </p:sp>
      <p:sp>
        <p:nvSpPr>
          <p:cNvPr id="10243" name="Rectangle 3"/>
          <p:cNvSpPr>
            <a:spLocks noGrp="1" noChangeArrowheads="1"/>
          </p:cNvSpPr>
          <p:nvPr>
            <p:ph idx="1"/>
          </p:nvPr>
        </p:nvSpPr>
        <p:spPr>
          <a:xfrm>
            <a:off x="1600200" y="1676400"/>
            <a:ext cx="7086600" cy="4191000"/>
          </a:xfrm>
        </p:spPr>
        <p:txBody>
          <a:bodyPr>
            <a:normAutofit fontScale="92500" lnSpcReduction="20000"/>
          </a:bodyPr>
          <a:lstStyle/>
          <a:p>
            <a:pPr marL="68580" indent="0" eaLnBrk="1" hangingPunct="1">
              <a:buNone/>
            </a:pPr>
            <a:r>
              <a:rPr lang="en-US" sz="3600" dirty="0"/>
              <a:t>THE COMING OF CHRIST</a:t>
            </a:r>
          </a:p>
          <a:p>
            <a:pPr marL="880110" lvl="1" indent="-514350" eaLnBrk="1" hangingPunct="1">
              <a:buFont typeface="+mj-lt"/>
              <a:buAutoNum type="arabicPeriod"/>
            </a:pPr>
            <a:r>
              <a:rPr lang="en-US" sz="3200" b="1" dirty="0"/>
              <a:t>Impersonal</a:t>
            </a:r>
          </a:p>
          <a:p>
            <a:pPr lvl="2" eaLnBrk="1" hangingPunct="1"/>
            <a:r>
              <a:rPr lang="en-US" sz="2800" dirty="0"/>
              <a:t>Comes In “Presence” But Person Remains In Heaven</a:t>
            </a:r>
          </a:p>
          <a:p>
            <a:pPr lvl="2" eaLnBrk="1" hangingPunct="1"/>
            <a:r>
              <a:rPr lang="en-US" sz="2800" dirty="0"/>
              <a:t>(2:5, 16; I.E., “JERUSALEM,” Matt. 24:30; “EGYPT,” Is. 19:1)</a:t>
            </a:r>
          </a:p>
          <a:p>
            <a:pPr marL="880110" lvl="1" indent="-514350">
              <a:buFont typeface="+mj-lt"/>
              <a:buAutoNum type="arabicPeriod"/>
            </a:pPr>
            <a:r>
              <a:rPr lang="en-US" sz="3200" b="1" dirty="0"/>
              <a:t>Personal</a:t>
            </a:r>
          </a:p>
          <a:p>
            <a:pPr lvl="2" eaLnBrk="1" hangingPunct="1"/>
            <a:r>
              <a:rPr lang="en-US" sz="2800" dirty="0"/>
              <a:t>Comes In Person, Appears</a:t>
            </a:r>
          </a:p>
          <a:p>
            <a:pPr lvl="2" eaLnBrk="1" hangingPunct="1"/>
            <a:r>
              <a:rPr lang="en-US" sz="2800" dirty="0"/>
              <a:t>THE FINAL JUDGMENT (Acts 1:11; 2 Tim. 4:1; Heb. 9:28)</a:t>
            </a:r>
          </a:p>
        </p:txBody>
      </p:sp>
      <p:sp>
        <p:nvSpPr>
          <p:cNvPr id="6146" name="Footer Placeholder 4"/>
          <p:cNvSpPr>
            <a:spLocks noGrp="1"/>
          </p:cNvSpPr>
          <p:nvPr>
            <p:ph type="ftr" sz="quarter" idx="11"/>
          </p:nvPr>
        </p:nvSpPr>
        <p:spPr>
          <a:xfrm>
            <a:off x="4641448" y="5852160"/>
            <a:ext cx="3502152"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6147" name="Slide Number Placeholder 5"/>
          <p:cNvSpPr>
            <a:spLocks noGrp="1"/>
          </p:cNvSpPr>
          <p:nvPr>
            <p:ph type="sldNum" sz="quarter" idx="12"/>
          </p:nvPr>
        </p:nvSpPr>
        <p:spPr>
          <a:xfrm>
            <a:off x="4649096" y="224491"/>
            <a:ext cx="1332156"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FE8CD6D3-1537-4225-ADA1-DB86F89CC3B0}" type="slidenum">
              <a:rPr kumimoji="0" lang="en-US" sz="1200" b="0" i="0" u="none" strike="noStrike" kern="1200" cap="none" spc="0" normalizeH="0" baseline="0" noProof="0">
                <a:ln>
                  <a:noFill/>
                </a:ln>
                <a:solidFill>
                  <a:prstClr val="white"/>
                </a:solidFill>
                <a:effectLst/>
                <a:uLnTx/>
                <a:uFillTx/>
                <a:latin typeface="Arial"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dirty="0">
              <a:ln>
                <a:noFill/>
              </a:ln>
              <a:solidFill>
                <a:prstClr val="white"/>
              </a:solidFill>
              <a:effectLst/>
              <a:uLnTx/>
              <a:uFillTx/>
              <a:latin typeface="Arial" charset="0"/>
              <a:ea typeface="+mn-ea"/>
              <a:cs typeface="+mn-cs"/>
            </a:endParaRPr>
          </a:p>
        </p:txBody>
      </p:sp>
    </p:spTree>
    <p:extLst>
      <p:ext uri="{BB962C8B-B14F-4D97-AF65-F5344CB8AC3E}">
        <p14:creationId xmlns:p14="http://schemas.microsoft.com/office/powerpoint/2010/main" val="3711783713"/>
      </p:ext>
    </p:extLst>
  </p:cSld>
  <p:clrMapOvr>
    <a:masterClrMapping/>
  </p:clrMapOvr>
  <p:transition spd="slow">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p:txBody>
          <a:bodyPr/>
          <a:lstStyle/>
          <a:p>
            <a:pPr eaLnBrk="1" hangingPunct="1"/>
            <a:r>
              <a:rPr lang="en-US"/>
              <a:t>“QUICKLY”</a:t>
            </a:r>
          </a:p>
        </p:txBody>
      </p:sp>
      <p:sp>
        <p:nvSpPr>
          <p:cNvPr id="7173" name="Rectangle 3"/>
          <p:cNvSpPr>
            <a:spLocks noGrp="1" noChangeArrowheads="1"/>
          </p:cNvSpPr>
          <p:nvPr>
            <p:ph idx="1"/>
          </p:nvPr>
        </p:nvSpPr>
        <p:spPr/>
        <p:txBody>
          <a:bodyPr/>
          <a:lstStyle/>
          <a:p>
            <a:pPr eaLnBrk="1" hangingPunct="1"/>
            <a:r>
              <a:rPr lang="en-US" sz="3600" dirty="0"/>
              <a:t>TWO POSSIBILITIES:</a:t>
            </a:r>
          </a:p>
          <a:p>
            <a:pPr lvl="1" eaLnBrk="1" hangingPunct="1"/>
            <a:r>
              <a:rPr lang="en-US" sz="3200" dirty="0"/>
              <a:t>Imminent Judgment On Rome</a:t>
            </a:r>
          </a:p>
          <a:p>
            <a:pPr lvl="1" eaLnBrk="1" hangingPunct="1"/>
            <a:r>
              <a:rPr lang="en-US" sz="3200" dirty="0"/>
              <a:t>“Swift” Coming At The Final Judgment</a:t>
            </a:r>
          </a:p>
        </p:txBody>
      </p:sp>
      <p:sp>
        <p:nvSpPr>
          <p:cNvPr id="7170" name="Footer Placeholder 4"/>
          <p:cNvSpPr>
            <a:spLocks noGrp="1"/>
          </p:cNvSpPr>
          <p:nvPr>
            <p:ph type="ftr" sz="quarter" idx="11"/>
          </p:nvPr>
        </p:nvSpPr>
        <p:spPr>
          <a:xfrm>
            <a:off x="4641448" y="5852160"/>
            <a:ext cx="3502152"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7171" name="Slide Number Placeholder 5"/>
          <p:cNvSpPr>
            <a:spLocks noGrp="1"/>
          </p:cNvSpPr>
          <p:nvPr>
            <p:ph type="sldNum" sz="quarter" idx="12"/>
          </p:nvPr>
        </p:nvSpPr>
        <p:spPr>
          <a:xfrm>
            <a:off x="4649096" y="224491"/>
            <a:ext cx="1332156"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B4E8C266-85CC-4BD9-8952-51ADB075C679}" type="slidenum">
              <a:rPr kumimoji="0" lang="en-US" sz="1200" b="0" i="0" u="none" strike="noStrike" kern="1200" cap="none" spc="0" normalizeH="0" baseline="0" noProof="0">
                <a:ln>
                  <a:noFill/>
                </a:ln>
                <a:solidFill>
                  <a:prstClr val="white"/>
                </a:solidFill>
                <a:effectLst/>
                <a:uLnTx/>
                <a:uFillTx/>
                <a:latin typeface="Arial"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dirty="0">
              <a:ln>
                <a:noFill/>
              </a:ln>
              <a:solidFill>
                <a:prstClr val="white"/>
              </a:solidFill>
              <a:effectLst/>
              <a:uLnTx/>
              <a:uFillTx/>
              <a:latin typeface="Arial" charset="0"/>
              <a:ea typeface="+mn-ea"/>
              <a:cs typeface="+mn-cs"/>
            </a:endParaRPr>
          </a:p>
        </p:txBody>
      </p:sp>
    </p:spTree>
    <p:extLst>
      <p:ext uri="{BB962C8B-B14F-4D97-AF65-F5344CB8AC3E}">
        <p14:creationId xmlns:p14="http://schemas.microsoft.com/office/powerpoint/2010/main" val="2223022606"/>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p:cNvSpPr>
            <a:spLocks noGrp="1" noChangeArrowheads="1"/>
          </p:cNvSpPr>
          <p:nvPr>
            <p:ph type="title"/>
          </p:nvPr>
        </p:nvSpPr>
        <p:spPr/>
        <p:txBody>
          <a:bodyPr/>
          <a:lstStyle/>
          <a:p>
            <a:pPr eaLnBrk="1" hangingPunct="1"/>
            <a:r>
              <a:rPr lang="en-US"/>
              <a:t>EXHORTATION</a:t>
            </a:r>
          </a:p>
        </p:txBody>
      </p:sp>
      <p:sp>
        <p:nvSpPr>
          <p:cNvPr id="8197" name="Rectangle 3"/>
          <p:cNvSpPr>
            <a:spLocks noGrp="1" noChangeArrowheads="1"/>
          </p:cNvSpPr>
          <p:nvPr>
            <p:ph idx="1"/>
          </p:nvPr>
        </p:nvSpPr>
        <p:spPr/>
        <p:txBody>
          <a:bodyPr>
            <a:normAutofit/>
          </a:bodyPr>
          <a:lstStyle/>
          <a:p>
            <a:pPr eaLnBrk="1" hangingPunct="1"/>
            <a:r>
              <a:rPr lang="en-US" sz="3200" dirty="0"/>
              <a:t>THE BLESSED WILL KEEP THE WORDS OF THIS BOOK</a:t>
            </a:r>
          </a:p>
          <a:p>
            <a:pPr lvl="1" eaLnBrk="1" hangingPunct="1"/>
            <a:r>
              <a:rPr lang="en-US" sz="2800" dirty="0"/>
              <a:t>Do Not Sell Out For Temporary Gain</a:t>
            </a:r>
          </a:p>
          <a:p>
            <a:pPr lvl="1" eaLnBrk="1" hangingPunct="1"/>
            <a:r>
              <a:rPr lang="en-US" sz="2800" dirty="0"/>
              <a:t>Appeal to obedience</a:t>
            </a:r>
          </a:p>
        </p:txBody>
      </p:sp>
      <p:sp>
        <p:nvSpPr>
          <p:cNvPr id="8195" name="Slide Number Placeholder 5"/>
          <p:cNvSpPr>
            <a:spLocks noGrp="1"/>
          </p:cNvSpPr>
          <p:nvPr>
            <p:ph type="sldNum" sz="quarter" idx="12"/>
          </p:nvPr>
        </p:nvSpPr>
        <p:spPr>
          <a:xfrm>
            <a:off x="4649096" y="224491"/>
            <a:ext cx="1332156"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E6715945-3326-4B9E-9F65-F5E375ABD356}" type="slidenum">
              <a:rPr kumimoji="0" lang="en-US" sz="1200" b="0" i="0" u="none" strike="noStrike" kern="1200" cap="none" spc="0" normalizeH="0" baseline="0" noProof="0">
                <a:ln>
                  <a:noFill/>
                </a:ln>
                <a:solidFill>
                  <a:prstClr val="white"/>
                </a:solidFill>
                <a:effectLst/>
                <a:uLnTx/>
                <a:uFillTx/>
                <a:latin typeface="Arial"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dirty="0">
              <a:ln>
                <a:noFill/>
              </a:ln>
              <a:solidFill>
                <a:prstClr val="white"/>
              </a:solidFill>
              <a:effectLst/>
              <a:uLnTx/>
              <a:uFillTx/>
              <a:latin typeface="Arial" charset="0"/>
              <a:ea typeface="+mn-ea"/>
              <a:cs typeface="+mn-cs"/>
            </a:endParaRPr>
          </a:p>
        </p:txBody>
      </p:sp>
    </p:spTree>
    <p:extLst>
      <p:ext uri="{BB962C8B-B14F-4D97-AF65-F5344CB8AC3E}">
        <p14:creationId xmlns:p14="http://schemas.microsoft.com/office/powerpoint/2010/main" val="1599401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2"/>
          <p:cNvSpPr>
            <a:spLocks noGrp="1" noChangeArrowheads="1"/>
          </p:cNvSpPr>
          <p:nvPr>
            <p:ph type="title"/>
          </p:nvPr>
        </p:nvSpPr>
        <p:spPr>
          <a:xfrm>
            <a:off x="457200" y="381000"/>
            <a:ext cx="7024744" cy="1143000"/>
          </a:xfrm>
        </p:spPr>
        <p:txBody>
          <a:bodyPr/>
          <a:lstStyle/>
          <a:p>
            <a:pPr eaLnBrk="1" hangingPunct="1"/>
            <a:r>
              <a:rPr lang="en-US" dirty="0"/>
              <a:t>REVELATION 22:8, 9</a:t>
            </a:r>
          </a:p>
        </p:txBody>
      </p:sp>
      <p:sp>
        <p:nvSpPr>
          <p:cNvPr id="13315" name="Rectangle 3"/>
          <p:cNvSpPr>
            <a:spLocks noGrp="1" noChangeArrowheads="1"/>
          </p:cNvSpPr>
          <p:nvPr>
            <p:ph idx="1"/>
          </p:nvPr>
        </p:nvSpPr>
        <p:spPr>
          <a:xfrm>
            <a:off x="1600200" y="2057400"/>
            <a:ext cx="7086600" cy="4038600"/>
          </a:xfrm>
        </p:spPr>
        <p:txBody>
          <a:bodyPr>
            <a:normAutofit/>
          </a:bodyPr>
          <a:lstStyle/>
          <a:p>
            <a:pPr eaLnBrk="1" hangingPunct="1">
              <a:lnSpc>
                <a:spcPct val="90000"/>
              </a:lnSpc>
            </a:pPr>
            <a:r>
              <a:rPr lang="en-US" sz="3200" dirty="0"/>
              <a:t>JOHN’S SHORTCOMING</a:t>
            </a:r>
          </a:p>
          <a:p>
            <a:pPr lvl="1" eaLnBrk="1" hangingPunct="1">
              <a:lnSpc>
                <a:spcPct val="90000"/>
              </a:lnSpc>
            </a:pPr>
            <a:r>
              <a:rPr lang="en-US" sz="2800" dirty="0"/>
              <a:t>Felt Compelled To Worship The Angel</a:t>
            </a:r>
          </a:p>
          <a:p>
            <a:pPr lvl="2" eaLnBrk="1" hangingPunct="1">
              <a:lnSpc>
                <a:spcPct val="90000"/>
              </a:lnSpc>
            </a:pPr>
            <a:r>
              <a:rPr lang="en-US" sz="2800" dirty="0"/>
              <a:t>2</a:t>
            </a:r>
            <a:r>
              <a:rPr lang="en-US" sz="2800" baseline="30000" dirty="0"/>
              <a:t>nd</a:t>
            </a:r>
            <a:r>
              <a:rPr lang="en-US" sz="2800" dirty="0"/>
              <a:t> Time (19:10)</a:t>
            </a:r>
          </a:p>
          <a:p>
            <a:pPr lvl="1" eaLnBrk="1" hangingPunct="1">
              <a:lnSpc>
                <a:spcPct val="90000"/>
              </a:lnSpc>
            </a:pPr>
            <a:r>
              <a:rPr lang="en-US" sz="2800" dirty="0"/>
              <a:t>Surprising Since The Letter Has An Emphasis Against Idolatry (2:20; 13:4, 8, 14-16; 14:7-11)</a:t>
            </a:r>
          </a:p>
          <a:p>
            <a:pPr lvl="1" eaLnBrk="1" hangingPunct="1">
              <a:lnSpc>
                <a:spcPct val="90000"/>
              </a:lnSpc>
            </a:pPr>
            <a:r>
              <a:rPr lang="en-US" sz="2800" dirty="0"/>
              <a:t>No creature is worthy of worship</a:t>
            </a:r>
          </a:p>
        </p:txBody>
      </p:sp>
      <p:sp>
        <p:nvSpPr>
          <p:cNvPr id="9218" name="Footer Placeholder 4"/>
          <p:cNvSpPr>
            <a:spLocks noGrp="1"/>
          </p:cNvSpPr>
          <p:nvPr>
            <p:ph type="ftr" sz="quarter" idx="11"/>
          </p:nvPr>
        </p:nvSpPr>
        <p:spPr>
          <a:xfrm>
            <a:off x="4641448" y="5852160"/>
            <a:ext cx="3502152"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9219" name="Slide Number Placeholder 5"/>
          <p:cNvSpPr>
            <a:spLocks noGrp="1"/>
          </p:cNvSpPr>
          <p:nvPr>
            <p:ph type="sldNum" sz="quarter" idx="12"/>
          </p:nvPr>
        </p:nvSpPr>
        <p:spPr>
          <a:xfrm>
            <a:off x="4649096" y="224491"/>
            <a:ext cx="1332156"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D6BF90FC-8B80-417D-82D9-2C9B7CBDF10C}" type="slidenum">
              <a:rPr kumimoji="0" lang="en-US" sz="1200" b="0" i="0" u="none" strike="noStrike" kern="1200" cap="none" spc="0" normalizeH="0" baseline="0" noProof="0">
                <a:ln>
                  <a:noFill/>
                </a:ln>
                <a:solidFill>
                  <a:prstClr val="white"/>
                </a:solidFill>
                <a:effectLst/>
                <a:uLnTx/>
                <a:uFillTx/>
                <a:latin typeface="Arial"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dirty="0">
              <a:ln>
                <a:noFill/>
              </a:ln>
              <a:solidFill>
                <a:prstClr val="white"/>
              </a:solidFill>
              <a:effectLst/>
              <a:uLnTx/>
              <a:uFillTx/>
              <a:latin typeface="Arial" charset="0"/>
              <a:ea typeface="+mn-ea"/>
              <a:cs typeface="+mn-cs"/>
            </a:endParaRPr>
          </a:p>
        </p:txBody>
      </p:sp>
    </p:spTree>
    <p:extLst>
      <p:ext uri="{BB962C8B-B14F-4D97-AF65-F5344CB8AC3E}">
        <p14:creationId xmlns:p14="http://schemas.microsoft.com/office/powerpoint/2010/main" val="4087934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fade">
                                      <p:cBhvr>
                                        <p:cTn id="7" dur="2000"/>
                                        <p:tgtEl>
                                          <p:spTgt spid="133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315">
                                            <p:txEl>
                                              <p:pRg st="1" end="1"/>
                                            </p:txEl>
                                          </p:spTgt>
                                        </p:tgtEl>
                                        <p:attrNameLst>
                                          <p:attrName>style.visibility</p:attrName>
                                        </p:attrNameLst>
                                      </p:cBhvr>
                                      <p:to>
                                        <p:strVal val="visible"/>
                                      </p:to>
                                    </p:set>
                                    <p:animEffect transition="in" filter="fade">
                                      <p:cBhvr>
                                        <p:cTn id="12" dur="500"/>
                                        <p:tgtEl>
                                          <p:spTgt spid="13315">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13315">
                                            <p:txEl>
                                              <p:pRg st="2" end="2"/>
                                            </p:txEl>
                                          </p:spTgt>
                                        </p:tgtEl>
                                        <p:attrNameLst>
                                          <p:attrName>style.visibility</p:attrName>
                                        </p:attrNameLst>
                                      </p:cBhvr>
                                      <p:to>
                                        <p:strVal val="visible"/>
                                      </p:to>
                                    </p:set>
                                    <p:animEffect transition="in" filter="fade">
                                      <p:cBhvr>
                                        <p:cTn id="15" dur="500"/>
                                        <p:tgtEl>
                                          <p:spTgt spid="13315">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3315">
                                            <p:txEl>
                                              <p:pRg st="3" end="3"/>
                                            </p:txEl>
                                          </p:spTgt>
                                        </p:tgtEl>
                                        <p:attrNameLst>
                                          <p:attrName>style.visibility</p:attrName>
                                        </p:attrNameLst>
                                      </p:cBhvr>
                                      <p:to>
                                        <p:strVal val="visible"/>
                                      </p:to>
                                    </p:set>
                                    <p:animEffect transition="in" filter="fade">
                                      <p:cBhvr>
                                        <p:cTn id="20" dur="500"/>
                                        <p:tgtEl>
                                          <p:spTgt spid="13315">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3315">
                                            <p:txEl>
                                              <p:pRg st="4" end="4"/>
                                            </p:txEl>
                                          </p:spTgt>
                                        </p:tgtEl>
                                        <p:attrNameLst>
                                          <p:attrName>style.visibility</p:attrName>
                                        </p:attrNameLst>
                                      </p:cBhvr>
                                      <p:to>
                                        <p:strVal val="visible"/>
                                      </p:to>
                                    </p:set>
                                    <p:animEffect transition="in" filter="fade">
                                      <p:cBhvr>
                                        <p:cTn id="25" dur="500"/>
                                        <p:tgtEl>
                                          <p:spTgt spid="1331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Grp="1" noChangeArrowheads="1"/>
          </p:cNvSpPr>
          <p:nvPr>
            <p:ph type="title"/>
          </p:nvPr>
        </p:nvSpPr>
        <p:spPr/>
        <p:txBody>
          <a:bodyPr/>
          <a:lstStyle/>
          <a:p>
            <a:pPr eaLnBrk="1" hangingPunct="1"/>
            <a:r>
              <a:rPr lang="en-US"/>
              <a:t>REVELATION 22:8, 9</a:t>
            </a:r>
          </a:p>
        </p:txBody>
      </p:sp>
      <p:sp>
        <p:nvSpPr>
          <p:cNvPr id="14339" name="Rectangle 3"/>
          <p:cNvSpPr>
            <a:spLocks noGrp="1" noChangeArrowheads="1"/>
          </p:cNvSpPr>
          <p:nvPr>
            <p:ph idx="1"/>
          </p:nvPr>
        </p:nvSpPr>
        <p:spPr/>
        <p:txBody>
          <a:bodyPr>
            <a:noAutofit/>
          </a:bodyPr>
          <a:lstStyle/>
          <a:p>
            <a:pPr marL="0" indent="0" eaLnBrk="1" hangingPunct="1">
              <a:buNone/>
            </a:pPr>
            <a:r>
              <a:rPr lang="en-US" sz="3200" dirty="0"/>
              <a:t>Even Strong Men Have To “Work Out Their Salvation With Fear And Trembling”</a:t>
            </a:r>
          </a:p>
          <a:p>
            <a:pPr marL="990600" lvl="1" indent="-533400">
              <a:buFontTx/>
              <a:buAutoNum type="alphaLcParenR"/>
            </a:pPr>
            <a:r>
              <a:rPr lang="en-US" sz="2800" dirty="0"/>
              <a:t>John worshiped the angel twice</a:t>
            </a:r>
          </a:p>
          <a:p>
            <a:pPr marL="990600" lvl="1" indent="-533400">
              <a:buFontTx/>
              <a:buAutoNum type="alphaLcParenR"/>
            </a:pPr>
            <a:r>
              <a:rPr lang="en-US" sz="2800" dirty="0"/>
              <a:t>Peter denied the Lord ________?</a:t>
            </a:r>
          </a:p>
          <a:p>
            <a:pPr marL="990600" lvl="1" indent="-533400" eaLnBrk="1" hangingPunct="1">
              <a:buFontTx/>
              <a:buAutoNum type="alphaLcParenR"/>
            </a:pPr>
            <a:r>
              <a:rPr lang="en-US" sz="2800" dirty="0"/>
              <a:t>Paul disciplined his body lest________?</a:t>
            </a:r>
          </a:p>
        </p:txBody>
      </p:sp>
      <p:sp>
        <p:nvSpPr>
          <p:cNvPr id="10242" name="Footer Placeholder 4"/>
          <p:cNvSpPr>
            <a:spLocks noGrp="1"/>
          </p:cNvSpPr>
          <p:nvPr>
            <p:ph type="ftr" sz="quarter" idx="11"/>
          </p:nvPr>
        </p:nvSpPr>
        <p:spPr>
          <a:xfrm>
            <a:off x="4641448" y="5852160"/>
            <a:ext cx="3502152"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10243" name="Slide Number Placeholder 5"/>
          <p:cNvSpPr>
            <a:spLocks noGrp="1"/>
          </p:cNvSpPr>
          <p:nvPr>
            <p:ph type="sldNum" sz="quarter" idx="12"/>
          </p:nvPr>
        </p:nvSpPr>
        <p:spPr>
          <a:xfrm>
            <a:off x="4649096" y="224491"/>
            <a:ext cx="1332156"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5199DBB8-77EE-4B2F-91C8-640E735FD697}" type="slidenum">
              <a:rPr kumimoji="0" lang="en-US" sz="1200" b="0" i="0" u="none" strike="noStrike" kern="1200" cap="none" spc="0" normalizeH="0" baseline="0" noProof="0">
                <a:ln>
                  <a:noFill/>
                </a:ln>
                <a:solidFill>
                  <a:prstClr val="white"/>
                </a:solidFill>
                <a:effectLst/>
                <a:uLnTx/>
                <a:uFillTx/>
                <a:latin typeface="Arial"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dirty="0">
              <a:ln>
                <a:noFill/>
              </a:ln>
              <a:solidFill>
                <a:prstClr val="white"/>
              </a:solidFill>
              <a:effectLst/>
              <a:uLnTx/>
              <a:uFillTx/>
              <a:latin typeface="Arial" charset="0"/>
              <a:ea typeface="+mn-ea"/>
              <a:cs typeface="+mn-cs"/>
            </a:endParaRPr>
          </a:p>
        </p:txBody>
      </p:sp>
    </p:spTree>
    <p:extLst>
      <p:ext uri="{BB962C8B-B14F-4D97-AF65-F5344CB8AC3E}">
        <p14:creationId xmlns:p14="http://schemas.microsoft.com/office/powerpoint/2010/main" val="42931531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fade">
                                      <p:cBhvr>
                                        <p:cTn id="7" dur="2000"/>
                                        <p:tgtEl>
                                          <p:spTgt spid="14339">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1000"/>
                                  </p:stCondLst>
                                  <p:childTnLst>
                                    <p:set>
                                      <p:cBhvr>
                                        <p:cTn id="10" dur="1" fill="hold">
                                          <p:stCondLst>
                                            <p:cond delay="0"/>
                                          </p:stCondLst>
                                        </p:cTn>
                                        <p:tgtEl>
                                          <p:spTgt spid="14339">
                                            <p:txEl>
                                              <p:pRg st="1" end="1"/>
                                            </p:txEl>
                                          </p:spTgt>
                                        </p:tgtEl>
                                        <p:attrNameLst>
                                          <p:attrName>style.visibility</p:attrName>
                                        </p:attrNameLst>
                                      </p:cBhvr>
                                      <p:to>
                                        <p:strVal val="visible"/>
                                      </p:to>
                                    </p:set>
                                    <p:animEffect transition="in" filter="fade">
                                      <p:cBhvr>
                                        <p:cTn id="11" dur="2000"/>
                                        <p:tgtEl>
                                          <p:spTgt spid="14339">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4339">
                                            <p:txEl>
                                              <p:pRg st="2" end="2"/>
                                            </p:txEl>
                                          </p:spTgt>
                                        </p:tgtEl>
                                        <p:attrNameLst>
                                          <p:attrName>style.visibility</p:attrName>
                                        </p:attrNameLst>
                                      </p:cBhvr>
                                      <p:to>
                                        <p:strVal val="visible"/>
                                      </p:to>
                                    </p:set>
                                    <p:animEffect transition="in" filter="fade">
                                      <p:cBhvr>
                                        <p:cTn id="16" dur="2000"/>
                                        <p:tgtEl>
                                          <p:spTgt spid="14339">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4339">
                                            <p:txEl>
                                              <p:pRg st="3" end="3"/>
                                            </p:txEl>
                                          </p:spTgt>
                                        </p:tgtEl>
                                        <p:attrNameLst>
                                          <p:attrName>style.visibility</p:attrName>
                                        </p:attrNameLst>
                                      </p:cBhvr>
                                      <p:to>
                                        <p:strVal val="visible"/>
                                      </p:to>
                                    </p:set>
                                    <p:animEffect transition="in" filter="fade">
                                      <p:cBhvr>
                                        <p:cTn id="21" dur="2000"/>
                                        <p:tgtEl>
                                          <p:spTgt spid="1433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p:cNvSpPr>
            <a:spLocks noGrp="1" noChangeArrowheads="1"/>
          </p:cNvSpPr>
          <p:nvPr>
            <p:ph type="title"/>
          </p:nvPr>
        </p:nvSpPr>
        <p:spPr/>
        <p:txBody>
          <a:bodyPr/>
          <a:lstStyle/>
          <a:p>
            <a:pPr eaLnBrk="1" hangingPunct="1"/>
            <a:r>
              <a:rPr lang="en-US"/>
              <a:t>REVELATION 22:10</a:t>
            </a:r>
          </a:p>
        </p:txBody>
      </p:sp>
      <p:sp>
        <p:nvSpPr>
          <p:cNvPr id="12293" name="Rectangle 3"/>
          <p:cNvSpPr>
            <a:spLocks noGrp="1" noChangeArrowheads="1"/>
          </p:cNvSpPr>
          <p:nvPr>
            <p:ph idx="1"/>
          </p:nvPr>
        </p:nvSpPr>
        <p:spPr>
          <a:xfrm>
            <a:off x="1043492" y="2323652"/>
            <a:ext cx="7627172" cy="4216997"/>
          </a:xfrm>
        </p:spPr>
        <p:txBody>
          <a:bodyPr>
            <a:normAutofit/>
          </a:bodyPr>
          <a:lstStyle/>
          <a:p>
            <a:pPr eaLnBrk="1" hangingPunct="1"/>
            <a:r>
              <a:rPr lang="en-US" sz="3200" dirty="0"/>
              <a:t>DO NOT SEAL</a:t>
            </a:r>
          </a:p>
          <a:p>
            <a:pPr lvl="1" eaLnBrk="1" hangingPunct="1"/>
            <a:r>
              <a:rPr lang="en-US" sz="2800" dirty="0"/>
              <a:t>Not To Conceal The Message</a:t>
            </a:r>
          </a:p>
          <a:p>
            <a:pPr lvl="1" eaLnBrk="1" hangingPunct="1"/>
            <a:r>
              <a:rPr lang="en-US" sz="2800" dirty="0"/>
              <a:t>Leave Open For All To Read And Understand</a:t>
            </a:r>
          </a:p>
          <a:p>
            <a:pPr lvl="1" eaLnBrk="1" hangingPunct="1"/>
            <a:r>
              <a:rPr lang="en-US" sz="2800" dirty="0"/>
              <a:t>Recall: Blessed Man Reads And Keeps The Things Written In This Book (1:3; 22:7)</a:t>
            </a:r>
          </a:p>
          <a:p>
            <a:pPr lvl="1" eaLnBrk="1" hangingPunct="1"/>
            <a:r>
              <a:rPr lang="en-US" sz="2800" dirty="0"/>
              <a:t>Appeal To Man’s Obedience</a:t>
            </a:r>
          </a:p>
        </p:txBody>
      </p:sp>
      <p:sp>
        <p:nvSpPr>
          <p:cNvPr id="12290" name="Footer Placeholder 4"/>
          <p:cNvSpPr>
            <a:spLocks noGrp="1"/>
          </p:cNvSpPr>
          <p:nvPr>
            <p:ph type="ftr" sz="quarter" idx="11"/>
          </p:nvPr>
        </p:nvSpPr>
        <p:spPr>
          <a:xfrm>
            <a:off x="4641448" y="5852160"/>
            <a:ext cx="3502152"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12291" name="Slide Number Placeholder 5"/>
          <p:cNvSpPr>
            <a:spLocks noGrp="1"/>
          </p:cNvSpPr>
          <p:nvPr>
            <p:ph type="sldNum" sz="quarter" idx="12"/>
          </p:nvPr>
        </p:nvSpPr>
        <p:spPr>
          <a:xfrm>
            <a:off x="4649096" y="224491"/>
            <a:ext cx="1332156" cy="365125"/>
          </a:xfrm>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93F5303A-E2FE-429A-A797-207F3C4D2299}" type="slidenum">
              <a:rPr kumimoji="0" lang="en-US" sz="1200" b="0" i="0" u="none" strike="noStrike" kern="1200" cap="none" spc="0" normalizeH="0" baseline="0" noProof="0">
                <a:ln>
                  <a:noFill/>
                </a:ln>
                <a:solidFill>
                  <a:prstClr val="white"/>
                </a:solidFill>
                <a:effectLst/>
                <a:uLnTx/>
                <a:uFillTx/>
                <a:latin typeface="Arial"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dirty="0">
              <a:ln>
                <a:noFill/>
              </a:ln>
              <a:solidFill>
                <a:prstClr val="white"/>
              </a:solidFill>
              <a:effectLst/>
              <a:uLnTx/>
              <a:uFillTx/>
              <a:latin typeface="Arial" charset="0"/>
              <a:ea typeface="+mn-ea"/>
              <a:cs typeface="+mn-cs"/>
            </a:endParaRPr>
          </a:p>
        </p:txBody>
      </p:sp>
    </p:spTree>
    <p:extLst>
      <p:ext uri="{BB962C8B-B14F-4D97-AF65-F5344CB8AC3E}">
        <p14:creationId xmlns:p14="http://schemas.microsoft.com/office/powerpoint/2010/main" val="32968451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2293">
                                            <p:txEl>
                                              <p:pRg st="1" end="1"/>
                                            </p:txEl>
                                          </p:spTgt>
                                        </p:tgtEl>
                                        <p:attrNameLst>
                                          <p:attrName>style.visibility</p:attrName>
                                        </p:attrNameLst>
                                      </p:cBhvr>
                                      <p:to>
                                        <p:strVal val="visible"/>
                                      </p:to>
                                    </p:set>
                                    <p:animEffect transition="in" filter="wipe(left)">
                                      <p:cBhvr>
                                        <p:cTn id="7" dur="500"/>
                                        <p:tgtEl>
                                          <p:spTgt spid="1229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2293">
                                            <p:txEl>
                                              <p:pRg st="2" end="2"/>
                                            </p:txEl>
                                          </p:spTgt>
                                        </p:tgtEl>
                                        <p:attrNameLst>
                                          <p:attrName>style.visibility</p:attrName>
                                        </p:attrNameLst>
                                      </p:cBhvr>
                                      <p:to>
                                        <p:strVal val="visible"/>
                                      </p:to>
                                    </p:set>
                                    <p:animEffect transition="in" filter="wipe(left)">
                                      <p:cBhvr>
                                        <p:cTn id="12" dur="500"/>
                                        <p:tgtEl>
                                          <p:spTgt spid="1229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2293">
                                            <p:txEl>
                                              <p:pRg st="3" end="3"/>
                                            </p:txEl>
                                          </p:spTgt>
                                        </p:tgtEl>
                                        <p:attrNameLst>
                                          <p:attrName>style.visibility</p:attrName>
                                        </p:attrNameLst>
                                      </p:cBhvr>
                                      <p:to>
                                        <p:strVal val="visible"/>
                                      </p:to>
                                    </p:set>
                                    <p:animEffect transition="in" filter="wipe(left)">
                                      <p:cBhvr>
                                        <p:cTn id="17" dur="500"/>
                                        <p:tgtEl>
                                          <p:spTgt spid="1229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2293">
                                            <p:txEl>
                                              <p:pRg st="4" end="4"/>
                                            </p:txEl>
                                          </p:spTgt>
                                        </p:tgtEl>
                                        <p:attrNameLst>
                                          <p:attrName>style.visibility</p:attrName>
                                        </p:attrNameLst>
                                      </p:cBhvr>
                                      <p:to>
                                        <p:strVal val="visible"/>
                                      </p:to>
                                    </p:set>
                                    <p:animEffect transition="in" filter="wipe(left)">
                                      <p:cBhvr>
                                        <p:cTn id="22" dur="500"/>
                                        <p:tgtEl>
                                          <p:spTgt spid="1229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952</TotalTime>
  <Words>1470</Words>
  <Application>Microsoft Office PowerPoint</Application>
  <PresentationFormat>On-screen Show (4:3)</PresentationFormat>
  <Paragraphs>271</Paragraphs>
  <Slides>36</Slides>
  <Notes>11</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Arial</vt:lpstr>
      <vt:lpstr>Arial Black</vt:lpstr>
      <vt:lpstr>Calibri</vt:lpstr>
      <vt:lpstr>Century Gothic</vt:lpstr>
      <vt:lpstr>Wingdings 2</vt:lpstr>
      <vt:lpstr>Austin</vt:lpstr>
      <vt:lpstr>Revelation 22:6-21</vt:lpstr>
      <vt:lpstr>22:6</vt:lpstr>
      <vt:lpstr>REVELATION 22:6</vt:lpstr>
      <vt:lpstr>REVELATION 22:7</vt:lpstr>
      <vt:lpstr>“QUICKLY”</vt:lpstr>
      <vt:lpstr>EXHORTATION</vt:lpstr>
      <vt:lpstr>REVELATION 22:8, 9</vt:lpstr>
      <vt:lpstr>REVELATION 22:8, 9</vt:lpstr>
      <vt:lpstr>REVELATION 22:10</vt:lpstr>
      <vt:lpstr>REVELATION 22:11</vt:lpstr>
      <vt:lpstr>REVELATION 22:11</vt:lpstr>
      <vt:lpstr>REVELATION 22:12, 13</vt:lpstr>
      <vt:lpstr>REVELATION 22:12, 13</vt:lpstr>
      <vt:lpstr>REVELATION 22:14</vt:lpstr>
      <vt:lpstr>REVELATION 22:14</vt:lpstr>
      <vt:lpstr>REVELATION 22:15</vt:lpstr>
      <vt:lpstr>ON THE OUTSIDE</vt:lpstr>
      <vt:lpstr>ON THE OUTSIDE</vt:lpstr>
      <vt:lpstr>REVELATION 22:16</vt:lpstr>
      <vt:lpstr>REVELATION 22:16</vt:lpstr>
      <vt:lpstr>REVELATION 22:17</vt:lpstr>
      <vt:lpstr>22:17</vt:lpstr>
      <vt:lpstr>REVELATION 22:18, 19</vt:lpstr>
      <vt:lpstr>REVELATION 22:18, 19</vt:lpstr>
      <vt:lpstr>REVELATION 22:20, 21</vt:lpstr>
      <vt:lpstr>REVELATION 22:21</vt:lpstr>
      <vt:lpstr>Revelation Review</vt:lpstr>
      <vt:lpstr>Revelation Review</vt:lpstr>
      <vt:lpstr>Revelation Review</vt:lpstr>
      <vt:lpstr>Revelation Review</vt:lpstr>
      <vt:lpstr>Revelation Review</vt:lpstr>
      <vt:lpstr>Revelation Review</vt:lpstr>
      <vt:lpstr>Revelation Review</vt:lpstr>
      <vt:lpstr>Revelation Review</vt:lpstr>
      <vt:lpstr>Revelation Review</vt:lpstr>
      <vt:lpstr>Revelation Review</vt:lpstr>
    </vt:vector>
  </TitlesOfParts>
  <Company>RT Creative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Steven J. Wallace</dc:creator>
  <cp:lastModifiedBy>Steven Wallace</cp:lastModifiedBy>
  <cp:revision>113</cp:revision>
  <cp:lastPrinted>2016-10-29T00:43:03Z</cp:lastPrinted>
  <dcterms:created xsi:type="dcterms:W3CDTF">2014-03-26T14:03:34Z</dcterms:created>
  <dcterms:modified xsi:type="dcterms:W3CDTF">2016-12-24T19:36:55Z</dcterms:modified>
</cp:coreProperties>
</file>